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2D9"/>
    <a:srgbClr val="F58220"/>
    <a:srgbClr val="D4BC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D6396D-B425-42B2-A314-A9552C95F137}" v="1412" dt="2024-06-24T15:38:28.998"/>
    <p1510:client id="{8FCA0163-B540-41A8-B60D-81636AE1463F}" v="13" dt="2024-06-24T16:06:07.7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9B04CF-AE92-47EB-BB0C-C09E34AFC789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40F88-9B58-4AC9-97DA-CE2AB430A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70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39DA5-E944-5069-0EEF-5869FCE961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DC9F44-7B42-3C36-E7F1-FD8874D9F8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32F45-D968-2D1B-5A27-E17FCFD45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ACDB8-8E74-3951-9895-627235F32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1E4F7-A5C7-748A-6BAF-C28A453E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89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E867F-6EFD-39C8-7C35-ED2971B97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E5BD99-63B2-FFC0-BFD3-BC4680B74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BD55B-1521-7092-0B06-ABA12E750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6DF96-64AF-1FE4-1BAC-E54B456CC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BB60D7-A5D3-9749-F918-61998879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691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F6AE3F-9320-BAAF-DD8D-76F6F3EBFC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E57FEE-A2C5-781A-2B4F-125945183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8063D-D6B4-38E1-E332-C3FE0B461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FC7FE-156A-1C46-1CA1-10BFA4A2E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8C1C5-DB24-F01C-7667-F582E79F1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29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38CFA-7370-FA79-A791-A7577A8CE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167F6-4843-629D-1E05-695065732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8CDE3-304A-E0FA-2B25-50C3E9F26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8C1D4-FD21-2DB7-6271-E102FFBBE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852B6-5D96-809B-007F-030CE08D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725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921AC-4F20-160E-FF98-7F0A197B1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B1705-CEDB-F6F8-EA23-6F4E729AB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4E1DF-E5C1-30B9-06DC-5DE48DD46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82AAA-EEBD-EB14-D4B8-DAA595808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86E29-A0D7-5CA6-CC94-6B974B60A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612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61397-EEDB-7549-B2A8-B0B5A9712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52C05-8B02-A4A3-9C6D-45C0E56837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2C0B28-9C5B-BA8E-6BF2-FF65AC0CE7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4B962-EFED-A4EE-0E49-12DBDF6C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13AE8-4910-C7C4-E41B-8B3EC646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353279-AF75-21AC-3D8B-B25968B83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01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F1354-5B8A-D823-767E-15A6374BC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AF230D-7B8D-BECA-CBCA-A399A9F0C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E4C9F-E2EA-43C5-4C69-2C39AC09B1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618E45-30E7-1BBB-1522-48B3CE0DC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C486D6-947A-BE20-C428-1BD70B28A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6CF3B7-2074-1F61-68B0-FC3CD40AF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7A9CAB-D5C9-6524-052C-55F12040A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4FD055-978C-02B9-2780-9FA930F53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29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48B0E-43A5-EF86-D754-DC54946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E8E5CF-2D20-8205-6D12-A9FD3BA4D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75D04B-191F-2E92-4DCC-652BCBA33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AA6AF-4305-7199-6635-C31384F9B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15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1BD385-2634-17D0-85F0-E866E864A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DD985D-1606-3B9C-297B-D9FAD8FD1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C45DEF-10D9-AD09-1DE3-9145330F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37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C35D9-D39C-8CEF-C235-0BED846F7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2D7A4-9F42-A8B8-4602-2517A9260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1932A3-FD88-F212-E9EE-548E2548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244A2D-0174-DD45-B970-54B8B80C6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BC8A80-F018-6F5D-0F43-D5635FD4A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F0D161-0EE0-32BD-3FCD-A035E5406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57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AF55B-6A6E-A4DB-1C8D-03EEA4BF5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C391D7-1879-D097-5276-143ED6F467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64020-A500-44D1-6F61-DA6CB58D5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2CD6CE-C01A-A591-FA25-530DD5E2A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674838-8473-A49B-BFAC-62DF57B9D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E80BA-DFF9-3782-EE0E-EED2C5DDC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174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674038-4C64-36EB-0B05-0C78C71EE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8A542-8EBD-82C9-6860-1EFD55030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6873C-1ECB-6C83-3B29-EFC207F8A6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7906FF-8EF3-40C5-83B6-F83FAC671E0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1573E-1503-1CE3-EE52-71FC45DF7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54BE7-14E6-5FA2-B264-25571A628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B6FD8F-907F-45C7-87E3-07B5BCE1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244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699A56-4CAF-FC8D-8D09-DB4000A1B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en-US" sz="6600"/>
              <a:t>GE Dishwasher Teardown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E9DE61-2346-8EFF-CFFE-98BC2EDC1C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r>
              <a:rPr lang="en-US"/>
              <a:t>Jude Elkins, Joshua Orlett, Mike Fallen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1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94842B0-684D-44CC-B4BC-D13331CFD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886D64-A343-A054-630F-8D752BCD5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Improvement Ideas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4C2A3DC3-F495-4B99-9FF3-3FB30D632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2649C-C9C6-8975-C429-0C71CFF31D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Improvement of the distribution cap mechanism</a:t>
            </a:r>
          </a:p>
          <a:p>
            <a:r>
              <a:rPr lang="en-US" sz="2200"/>
              <a:t>Eliminates drain pump</a:t>
            </a:r>
          </a:p>
          <a:p>
            <a:r>
              <a:rPr lang="en-US" sz="2200"/>
              <a:t>Will have to index between options but potential for multiple at once</a:t>
            </a:r>
          </a:p>
          <a:p>
            <a:endParaRPr lang="en-US" sz="22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2BA22C-6419-1FAE-448E-51DF9E9E1FDF}"/>
              </a:ext>
            </a:extLst>
          </p:cNvPr>
          <p:cNvSpPr txBox="1"/>
          <p:nvPr/>
        </p:nvSpPr>
        <p:spPr>
          <a:xfrm>
            <a:off x="7608570" y="2706624"/>
            <a:ext cx="39433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/>
              <a:t>Diverter valve on the circulation pump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/>
              <a:t>Eliminates drain pump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/>
              <a:t>Can toggle between or do both at once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031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B6B35-AD9C-CEF5-E6DC-31FC17DE7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Flow Diagram (Improved Distro Cap)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6E12027-C204-2C14-EEB3-7A78837033C9}"/>
              </a:ext>
            </a:extLst>
          </p:cNvPr>
          <p:cNvSpPr/>
          <p:nvPr/>
        </p:nvSpPr>
        <p:spPr>
          <a:xfrm>
            <a:off x="615634" y="1690688"/>
            <a:ext cx="896293" cy="77859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Inlet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9A7CD9-CBEE-E442-2BB4-B01756F39745}"/>
              </a:ext>
            </a:extLst>
          </p:cNvPr>
          <p:cNvSpPr/>
          <p:nvPr/>
        </p:nvSpPr>
        <p:spPr>
          <a:xfrm>
            <a:off x="402876" y="161808"/>
            <a:ext cx="1321808" cy="7785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Water 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7FED7E7-1E52-DDD7-120F-47C870B3CEB8}"/>
              </a:ext>
            </a:extLst>
          </p:cNvPr>
          <p:cNvCxnSpPr>
            <a:stCxn id="5" idx="2"/>
            <a:endCxn id="4" idx="0"/>
          </p:cNvCxnSpPr>
          <p:nvPr/>
        </p:nvCxnSpPr>
        <p:spPr>
          <a:xfrm>
            <a:off x="1063780" y="940406"/>
            <a:ext cx="1" cy="7502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8B41D46-20F0-81BA-EFFE-062930014BB0}"/>
              </a:ext>
            </a:extLst>
          </p:cNvPr>
          <p:cNvCxnSpPr>
            <a:stCxn id="4" idx="4"/>
          </p:cNvCxnSpPr>
          <p:nvPr/>
        </p:nvCxnSpPr>
        <p:spPr>
          <a:xfrm flipH="1">
            <a:off x="1063780" y="2469286"/>
            <a:ext cx="1" cy="9597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717D6C-0868-FE7C-0446-96D19A95B957}"/>
              </a:ext>
            </a:extLst>
          </p:cNvPr>
          <p:cNvCxnSpPr>
            <a:cxnSpLocks/>
          </p:cNvCxnSpPr>
          <p:nvPr/>
        </p:nvCxnSpPr>
        <p:spPr>
          <a:xfrm flipV="1">
            <a:off x="1063780" y="3428999"/>
            <a:ext cx="66090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F13E0C6-9354-0C22-B538-C4CE79668220}"/>
              </a:ext>
            </a:extLst>
          </p:cNvPr>
          <p:cNvSpPr/>
          <p:nvPr/>
        </p:nvSpPr>
        <p:spPr>
          <a:xfrm>
            <a:off x="5946280" y="4519285"/>
            <a:ext cx="1109050" cy="10072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Drain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37520-BF74-6E81-51D8-753730406CBA}"/>
              </a:ext>
            </a:extLst>
          </p:cNvPr>
          <p:cNvCxnSpPr>
            <a:cxnSpLocks/>
          </p:cNvCxnSpPr>
          <p:nvPr/>
        </p:nvCxnSpPr>
        <p:spPr>
          <a:xfrm>
            <a:off x="6466016" y="4037742"/>
            <a:ext cx="0" cy="4815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5E5171-714D-89D3-AB17-A507683A91CE}"/>
              </a:ext>
            </a:extLst>
          </p:cNvPr>
          <p:cNvCxnSpPr>
            <a:cxnSpLocks/>
            <a:endCxn id="86" idx="3"/>
          </p:cNvCxnSpPr>
          <p:nvPr/>
        </p:nvCxnSpPr>
        <p:spPr>
          <a:xfrm>
            <a:off x="3389771" y="3425060"/>
            <a:ext cx="444005" cy="39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91AECE-8F9B-DBCA-04BB-B3C6F7ADCFC8}"/>
              </a:ext>
            </a:extLst>
          </p:cNvPr>
          <p:cNvCxnSpPr>
            <a:cxnSpLocks/>
            <a:stCxn id="86" idx="0"/>
          </p:cNvCxnSpPr>
          <p:nvPr/>
        </p:nvCxnSpPr>
        <p:spPr>
          <a:xfrm>
            <a:off x="4967153" y="3429000"/>
            <a:ext cx="49543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7DA784A-33B7-5CC6-695A-ACCBF32D4022}"/>
              </a:ext>
            </a:extLst>
          </p:cNvPr>
          <p:cNvCxnSpPr>
            <a:cxnSpLocks/>
          </p:cNvCxnSpPr>
          <p:nvPr/>
        </p:nvCxnSpPr>
        <p:spPr>
          <a:xfrm flipV="1">
            <a:off x="7122465" y="2248741"/>
            <a:ext cx="763251" cy="6822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C30869E-237A-03EB-1ED7-C1B0F75C3E89}"/>
              </a:ext>
            </a:extLst>
          </p:cNvPr>
          <p:cNvCxnSpPr>
            <a:cxnSpLocks/>
            <a:endCxn id="60" idx="2"/>
          </p:cNvCxnSpPr>
          <p:nvPr/>
        </p:nvCxnSpPr>
        <p:spPr>
          <a:xfrm>
            <a:off x="7481146" y="3456746"/>
            <a:ext cx="724524" cy="386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D63A48C-3FA1-BFF5-6D5C-60D0CB348551}"/>
              </a:ext>
            </a:extLst>
          </p:cNvPr>
          <p:cNvCxnSpPr>
            <a:cxnSpLocks/>
            <a:endCxn id="59" idx="2"/>
          </p:cNvCxnSpPr>
          <p:nvPr/>
        </p:nvCxnSpPr>
        <p:spPr>
          <a:xfrm>
            <a:off x="6956769" y="3941461"/>
            <a:ext cx="723530" cy="6772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A6DC8CB6-EE67-FAD5-FD84-99E83E0E8519}"/>
              </a:ext>
            </a:extLst>
          </p:cNvPr>
          <p:cNvSpPr/>
          <p:nvPr/>
        </p:nvSpPr>
        <p:spPr>
          <a:xfrm>
            <a:off x="1724685" y="2639918"/>
            <a:ext cx="1665086" cy="1484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Sump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1F1D4EE-831D-478C-ED44-839B6D43F862}"/>
              </a:ext>
            </a:extLst>
          </p:cNvPr>
          <p:cNvSpPr/>
          <p:nvPr/>
        </p:nvSpPr>
        <p:spPr>
          <a:xfrm>
            <a:off x="5471417" y="2729339"/>
            <a:ext cx="1974458" cy="13255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Distribution Cap 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3A21908-6E9F-20C7-7E0C-09388B48F40D}"/>
              </a:ext>
            </a:extLst>
          </p:cNvPr>
          <p:cNvSpPr/>
          <p:nvPr/>
        </p:nvSpPr>
        <p:spPr>
          <a:xfrm>
            <a:off x="7815749" y="1643641"/>
            <a:ext cx="1418787" cy="87269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Bottom Spray head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2684AB75-0790-DA28-67A4-73752C69761B}"/>
              </a:ext>
            </a:extLst>
          </p:cNvPr>
          <p:cNvSpPr/>
          <p:nvPr/>
        </p:nvSpPr>
        <p:spPr>
          <a:xfrm>
            <a:off x="7680299" y="4182393"/>
            <a:ext cx="1554237" cy="87269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Top Spray head 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97D27E1-3700-5F40-C1DB-E4D033A989F1}"/>
              </a:ext>
            </a:extLst>
          </p:cNvPr>
          <p:cNvSpPr/>
          <p:nvPr/>
        </p:nvSpPr>
        <p:spPr>
          <a:xfrm>
            <a:off x="8205670" y="2879612"/>
            <a:ext cx="1736031" cy="1161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Silverware Spray</a:t>
            </a:r>
          </a:p>
        </p:txBody>
      </p: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FE66E8D2-AB59-08E1-4B97-B77DE97701E1}"/>
              </a:ext>
            </a:extLst>
          </p:cNvPr>
          <p:cNvCxnSpPr>
            <a:stCxn id="57" idx="6"/>
          </p:cNvCxnSpPr>
          <p:nvPr/>
        </p:nvCxnSpPr>
        <p:spPr>
          <a:xfrm>
            <a:off x="9234536" y="2079988"/>
            <a:ext cx="1955547" cy="137675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5D710B26-99FA-20E6-5973-235B2775B287}"/>
              </a:ext>
            </a:extLst>
          </p:cNvPr>
          <p:cNvCxnSpPr>
            <a:stCxn id="59" idx="6"/>
          </p:cNvCxnSpPr>
          <p:nvPr/>
        </p:nvCxnSpPr>
        <p:spPr>
          <a:xfrm flipV="1">
            <a:off x="9234536" y="3456745"/>
            <a:ext cx="1955547" cy="1161995"/>
          </a:xfrm>
          <a:prstGeom prst="bentConnector3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F5A9D91-2C60-CDC2-2878-EA5AE2EC11EA}"/>
              </a:ext>
            </a:extLst>
          </p:cNvPr>
          <p:cNvCxnSpPr>
            <a:cxnSpLocks/>
            <a:stCxn id="60" idx="6"/>
          </p:cNvCxnSpPr>
          <p:nvPr/>
        </p:nvCxnSpPr>
        <p:spPr>
          <a:xfrm>
            <a:off x="9941701" y="3460610"/>
            <a:ext cx="69050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8D80AED-184B-A383-67E3-387F8A02E0F7}"/>
              </a:ext>
            </a:extLst>
          </p:cNvPr>
          <p:cNvCxnSpPr/>
          <p:nvPr/>
        </p:nvCxnSpPr>
        <p:spPr>
          <a:xfrm>
            <a:off x="11190083" y="3456745"/>
            <a:ext cx="0" cy="29983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971DE7F-1BC7-D5FD-F298-013D925A86FD}"/>
              </a:ext>
            </a:extLst>
          </p:cNvPr>
          <p:cNvCxnSpPr/>
          <p:nvPr/>
        </p:nvCxnSpPr>
        <p:spPr>
          <a:xfrm flipH="1">
            <a:off x="5205743" y="6455121"/>
            <a:ext cx="598434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986BDAC9-852E-DB9E-D1FB-CD0F203F9F17}"/>
              </a:ext>
            </a:extLst>
          </p:cNvPr>
          <p:cNvCxnSpPr>
            <a:cxnSpLocks/>
            <a:endCxn id="53" idx="5"/>
          </p:cNvCxnSpPr>
          <p:nvPr/>
        </p:nvCxnSpPr>
        <p:spPr>
          <a:xfrm flipH="1" flipV="1">
            <a:off x="3145925" y="3907070"/>
            <a:ext cx="2059818" cy="25480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3" name="Diamond 82">
            <a:extLst>
              <a:ext uri="{FF2B5EF4-FFF2-40B4-BE49-F238E27FC236}">
                <a16:creationId xmlns:a16="http://schemas.microsoft.com/office/drawing/2014/main" id="{77395B5E-CF96-07C1-B12D-2A069C5A9C6C}"/>
              </a:ext>
            </a:extLst>
          </p:cNvPr>
          <p:cNvSpPr/>
          <p:nvPr/>
        </p:nvSpPr>
        <p:spPr>
          <a:xfrm>
            <a:off x="5824556" y="1422514"/>
            <a:ext cx="1418787" cy="959714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Position sensor</a:t>
            </a:r>
          </a:p>
        </p:txBody>
      </p:sp>
      <p:sp>
        <p:nvSpPr>
          <p:cNvPr id="84" name="Diamond 83">
            <a:extLst>
              <a:ext uri="{FF2B5EF4-FFF2-40B4-BE49-F238E27FC236}">
                <a16:creationId xmlns:a16="http://schemas.microsoft.com/office/drawing/2014/main" id="{E630397B-CA01-12C6-D751-4166AAA75F0D}"/>
              </a:ext>
            </a:extLst>
          </p:cNvPr>
          <p:cNvSpPr/>
          <p:nvPr/>
        </p:nvSpPr>
        <p:spPr>
          <a:xfrm>
            <a:off x="1834599" y="1471272"/>
            <a:ext cx="1445257" cy="792178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Pressure sensor</a:t>
            </a:r>
          </a:p>
        </p:txBody>
      </p:sp>
      <p:sp>
        <p:nvSpPr>
          <p:cNvPr id="86" name="Hexagon 85">
            <a:extLst>
              <a:ext uri="{FF2B5EF4-FFF2-40B4-BE49-F238E27FC236}">
                <a16:creationId xmlns:a16="http://schemas.microsoft.com/office/drawing/2014/main" id="{B9FE0DBA-C720-25E8-1E84-468F4374B671}"/>
              </a:ext>
            </a:extLst>
          </p:cNvPr>
          <p:cNvSpPr/>
          <p:nvPr/>
        </p:nvSpPr>
        <p:spPr>
          <a:xfrm>
            <a:off x="3833776" y="2949143"/>
            <a:ext cx="1133377" cy="959714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Circ Pump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BBC1FBD7-9134-468A-0894-EAE6F8745E82}"/>
              </a:ext>
            </a:extLst>
          </p:cNvPr>
          <p:cNvCxnSpPr>
            <a:cxnSpLocks/>
          </p:cNvCxnSpPr>
          <p:nvPr/>
        </p:nvCxnSpPr>
        <p:spPr>
          <a:xfrm flipV="1">
            <a:off x="2557228" y="2283025"/>
            <a:ext cx="0" cy="356893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2" name="Diamond 91">
            <a:extLst>
              <a:ext uri="{FF2B5EF4-FFF2-40B4-BE49-F238E27FC236}">
                <a16:creationId xmlns:a16="http://schemas.microsoft.com/office/drawing/2014/main" id="{B40AC9EB-F362-58F2-7F9A-99387CD95D59}"/>
              </a:ext>
            </a:extLst>
          </p:cNvPr>
          <p:cNvSpPr/>
          <p:nvPr/>
        </p:nvSpPr>
        <p:spPr>
          <a:xfrm>
            <a:off x="3010997" y="2080818"/>
            <a:ext cx="1418787" cy="959714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Turbidity sensor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727C663E-DCF9-883C-5492-5504116D0DA0}"/>
              </a:ext>
            </a:extLst>
          </p:cNvPr>
          <p:cNvCxnSpPr>
            <a:cxnSpLocks/>
            <a:endCxn id="92" idx="2"/>
          </p:cNvCxnSpPr>
          <p:nvPr/>
        </p:nvCxnSpPr>
        <p:spPr>
          <a:xfrm flipV="1">
            <a:off x="3709725" y="3040532"/>
            <a:ext cx="10666" cy="353345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FFA7FFA-9708-92AC-A30F-C8F16EEC4FEF}"/>
              </a:ext>
            </a:extLst>
          </p:cNvPr>
          <p:cNvCxnSpPr>
            <a:cxnSpLocks/>
          </p:cNvCxnSpPr>
          <p:nvPr/>
        </p:nvCxnSpPr>
        <p:spPr>
          <a:xfrm flipV="1">
            <a:off x="6536576" y="2382228"/>
            <a:ext cx="0" cy="356893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1865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B6B35-AD9C-CEF5-E6DC-31FC17DE7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Flow Diagram (Added Diverter Valve)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6E12027-C204-2C14-EEB3-7A78837033C9}"/>
              </a:ext>
            </a:extLst>
          </p:cNvPr>
          <p:cNvSpPr/>
          <p:nvPr/>
        </p:nvSpPr>
        <p:spPr>
          <a:xfrm>
            <a:off x="615634" y="1690688"/>
            <a:ext cx="896293" cy="77859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Inlet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9A7CD9-CBEE-E442-2BB4-B01756F39745}"/>
              </a:ext>
            </a:extLst>
          </p:cNvPr>
          <p:cNvSpPr/>
          <p:nvPr/>
        </p:nvSpPr>
        <p:spPr>
          <a:xfrm>
            <a:off x="402876" y="161808"/>
            <a:ext cx="1321808" cy="7785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Water 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7FED7E7-1E52-DDD7-120F-47C870B3CEB8}"/>
              </a:ext>
            </a:extLst>
          </p:cNvPr>
          <p:cNvCxnSpPr>
            <a:stCxn id="5" idx="2"/>
            <a:endCxn id="4" idx="0"/>
          </p:cNvCxnSpPr>
          <p:nvPr/>
        </p:nvCxnSpPr>
        <p:spPr>
          <a:xfrm>
            <a:off x="1063780" y="940406"/>
            <a:ext cx="1" cy="7502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8B41D46-20F0-81BA-EFFE-062930014BB0}"/>
              </a:ext>
            </a:extLst>
          </p:cNvPr>
          <p:cNvCxnSpPr>
            <a:stCxn id="4" idx="4"/>
          </p:cNvCxnSpPr>
          <p:nvPr/>
        </p:nvCxnSpPr>
        <p:spPr>
          <a:xfrm flipH="1">
            <a:off x="1063780" y="2469286"/>
            <a:ext cx="1" cy="9597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717D6C-0868-FE7C-0446-96D19A95B957}"/>
              </a:ext>
            </a:extLst>
          </p:cNvPr>
          <p:cNvCxnSpPr>
            <a:cxnSpLocks/>
          </p:cNvCxnSpPr>
          <p:nvPr/>
        </p:nvCxnSpPr>
        <p:spPr>
          <a:xfrm flipV="1">
            <a:off x="1063780" y="3428999"/>
            <a:ext cx="66090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F13E0C6-9354-0C22-B538-C4CE79668220}"/>
              </a:ext>
            </a:extLst>
          </p:cNvPr>
          <p:cNvSpPr/>
          <p:nvPr/>
        </p:nvSpPr>
        <p:spPr>
          <a:xfrm>
            <a:off x="4980973" y="4198717"/>
            <a:ext cx="1109050" cy="10072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Drain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5E5171-714D-89D3-AB17-A507683A91CE}"/>
              </a:ext>
            </a:extLst>
          </p:cNvPr>
          <p:cNvCxnSpPr>
            <a:cxnSpLocks/>
          </p:cNvCxnSpPr>
          <p:nvPr/>
        </p:nvCxnSpPr>
        <p:spPr>
          <a:xfrm>
            <a:off x="3389771" y="3425060"/>
            <a:ext cx="3865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7DA784A-33B7-5CC6-695A-ACCBF32D4022}"/>
              </a:ext>
            </a:extLst>
          </p:cNvPr>
          <p:cNvCxnSpPr>
            <a:cxnSpLocks/>
          </p:cNvCxnSpPr>
          <p:nvPr/>
        </p:nvCxnSpPr>
        <p:spPr>
          <a:xfrm flipV="1">
            <a:off x="7821911" y="2248375"/>
            <a:ext cx="763251" cy="6822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C30869E-237A-03EB-1ED7-C1B0F75C3E89}"/>
              </a:ext>
            </a:extLst>
          </p:cNvPr>
          <p:cNvCxnSpPr>
            <a:cxnSpLocks/>
            <a:endCxn id="60" idx="2"/>
          </p:cNvCxnSpPr>
          <p:nvPr/>
        </p:nvCxnSpPr>
        <p:spPr>
          <a:xfrm>
            <a:off x="8180592" y="3456380"/>
            <a:ext cx="724524" cy="386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D63A48C-3FA1-BFF5-6D5C-60D0CB348551}"/>
              </a:ext>
            </a:extLst>
          </p:cNvPr>
          <p:cNvCxnSpPr>
            <a:cxnSpLocks/>
            <a:endCxn id="59" idx="2"/>
          </p:cNvCxnSpPr>
          <p:nvPr/>
        </p:nvCxnSpPr>
        <p:spPr>
          <a:xfrm>
            <a:off x="7656215" y="3941095"/>
            <a:ext cx="723530" cy="6772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A6DC8CB6-EE67-FAD5-FD84-99E83E0E8519}"/>
              </a:ext>
            </a:extLst>
          </p:cNvPr>
          <p:cNvSpPr/>
          <p:nvPr/>
        </p:nvSpPr>
        <p:spPr>
          <a:xfrm>
            <a:off x="1724685" y="2639918"/>
            <a:ext cx="1665086" cy="1484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Sump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1F1D4EE-831D-478C-ED44-839B6D43F862}"/>
              </a:ext>
            </a:extLst>
          </p:cNvPr>
          <p:cNvSpPr/>
          <p:nvPr/>
        </p:nvSpPr>
        <p:spPr>
          <a:xfrm>
            <a:off x="6197116" y="2758118"/>
            <a:ext cx="1974458" cy="13255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Distribution Cap 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3A21908-6E9F-20C7-7E0C-09388B48F40D}"/>
              </a:ext>
            </a:extLst>
          </p:cNvPr>
          <p:cNvSpPr/>
          <p:nvPr/>
        </p:nvSpPr>
        <p:spPr>
          <a:xfrm>
            <a:off x="8515195" y="1643275"/>
            <a:ext cx="1418787" cy="87269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Bottom Spray head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2684AB75-0790-DA28-67A4-73752C69761B}"/>
              </a:ext>
            </a:extLst>
          </p:cNvPr>
          <p:cNvSpPr/>
          <p:nvPr/>
        </p:nvSpPr>
        <p:spPr>
          <a:xfrm>
            <a:off x="8379745" y="4182027"/>
            <a:ext cx="1554237" cy="87269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Top Spray head 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97D27E1-3700-5F40-C1DB-E4D033A989F1}"/>
              </a:ext>
            </a:extLst>
          </p:cNvPr>
          <p:cNvSpPr/>
          <p:nvPr/>
        </p:nvSpPr>
        <p:spPr>
          <a:xfrm>
            <a:off x="8905116" y="2879246"/>
            <a:ext cx="1736031" cy="1161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Silverware Spray</a:t>
            </a:r>
          </a:p>
        </p:txBody>
      </p: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FE66E8D2-AB59-08E1-4B97-B77DE97701E1}"/>
              </a:ext>
            </a:extLst>
          </p:cNvPr>
          <p:cNvCxnSpPr>
            <a:stCxn id="57" idx="6"/>
          </p:cNvCxnSpPr>
          <p:nvPr/>
        </p:nvCxnSpPr>
        <p:spPr>
          <a:xfrm>
            <a:off x="9933982" y="2079622"/>
            <a:ext cx="1955547" cy="137675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5D710B26-99FA-20E6-5973-235B2775B287}"/>
              </a:ext>
            </a:extLst>
          </p:cNvPr>
          <p:cNvCxnSpPr>
            <a:stCxn id="59" idx="6"/>
          </p:cNvCxnSpPr>
          <p:nvPr/>
        </p:nvCxnSpPr>
        <p:spPr>
          <a:xfrm flipV="1">
            <a:off x="9933982" y="3456379"/>
            <a:ext cx="1955547" cy="1161995"/>
          </a:xfrm>
          <a:prstGeom prst="bentConnector3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F5A9D91-2C60-CDC2-2878-EA5AE2EC11EA}"/>
              </a:ext>
            </a:extLst>
          </p:cNvPr>
          <p:cNvCxnSpPr>
            <a:cxnSpLocks/>
            <a:stCxn id="60" idx="6"/>
          </p:cNvCxnSpPr>
          <p:nvPr/>
        </p:nvCxnSpPr>
        <p:spPr>
          <a:xfrm>
            <a:off x="10641147" y="3460244"/>
            <a:ext cx="69050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8D80AED-184B-A383-67E3-387F8A02E0F7}"/>
              </a:ext>
            </a:extLst>
          </p:cNvPr>
          <p:cNvCxnSpPr/>
          <p:nvPr/>
        </p:nvCxnSpPr>
        <p:spPr>
          <a:xfrm>
            <a:off x="11889529" y="3456745"/>
            <a:ext cx="0" cy="29983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971DE7F-1BC7-D5FD-F298-013D925A86FD}"/>
              </a:ext>
            </a:extLst>
          </p:cNvPr>
          <p:cNvCxnSpPr/>
          <p:nvPr/>
        </p:nvCxnSpPr>
        <p:spPr>
          <a:xfrm flipH="1">
            <a:off x="5905189" y="6455121"/>
            <a:ext cx="598434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986BDAC9-852E-DB9E-D1FB-CD0F203F9F17}"/>
              </a:ext>
            </a:extLst>
          </p:cNvPr>
          <p:cNvCxnSpPr>
            <a:cxnSpLocks/>
            <a:endCxn id="53" idx="5"/>
          </p:cNvCxnSpPr>
          <p:nvPr/>
        </p:nvCxnSpPr>
        <p:spPr>
          <a:xfrm flipH="1" flipV="1">
            <a:off x="3145925" y="3907070"/>
            <a:ext cx="2781271" cy="25480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3" name="Diamond 82">
            <a:extLst>
              <a:ext uri="{FF2B5EF4-FFF2-40B4-BE49-F238E27FC236}">
                <a16:creationId xmlns:a16="http://schemas.microsoft.com/office/drawing/2014/main" id="{77395B5E-CF96-07C1-B12D-2A069C5A9C6C}"/>
              </a:ext>
            </a:extLst>
          </p:cNvPr>
          <p:cNvSpPr/>
          <p:nvPr/>
        </p:nvSpPr>
        <p:spPr>
          <a:xfrm>
            <a:off x="6524002" y="1422148"/>
            <a:ext cx="1418787" cy="959714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Position sensor</a:t>
            </a:r>
          </a:p>
        </p:txBody>
      </p:sp>
      <p:sp>
        <p:nvSpPr>
          <p:cNvPr id="84" name="Diamond 83">
            <a:extLst>
              <a:ext uri="{FF2B5EF4-FFF2-40B4-BE49-F238E27FC236}">
                <a16:creationId xmlns:a16="http://schemas.microsoft.com/office/drawing/2014/main" id="{E630397B-CA01-12C6-D751-4166AAA75F0D}"/>
              </a:ext>
            </a:extLst>
          </p:cNvPr>
          <p:cNvSpPr/>
          <p:nvPr/>
        </p:nvSpPr>
        <p:spPr>
          <a:xfrm>
            <a:off x="1834599" y="1471272"/>
            <a:ext cx="1445257" cy="792178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Pressure sensor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837E6D6-E029-97A7-AE61-EAED1DE814A5}"/>
              </a:ext>
            </a:extLst>
          </p:cNvPr>
          <p:cNvSpPr txBox="1"/>
          <p:nvPr/>
        </p:nvSpPr>
        <p:spPr>
          <a:xfrm>
            <a:off x="6101978" y="4125891"/>
            <a:ext cx="1840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NOTE: The distribution cap can only output to one of the three at a time</a:t>
            </a:r>
          </a:p>
        </p:txBody>
      </p:sp>
      <p:sp>
        <p:nvSpPr>
          <p:cNvPr id="86" name="Hexagon 85">
            <a:extLst>
              <a:ext uri="{FF2B5EF4-FFF2-40B4-BE49-F238E27FC236}">
                <a16:creationId xmlns:a16="http://schemas.microsoft.com/office/drawing/2014/main" id="{B9FE0DBA-C720-25E8-1E84-468F4374B671}"/>
              </a:ext>
            </a:extLst>
          </p:cNvPr>
          <p:cNvSpPr/>
          <p:nvPr/>
        </p:nvSpPr>
        <p:spPr>
          <a:xfrm>
            <a:off x="3776274" y="2930666"/>
            <a:ext cx="1133377" cy="959714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Circ Pump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BBC1FBD7-9134-468A-0894-EAE6F8745E82}"/>
              </a:ext>
            </a:extLst>
          </p:cNvPr>
          <p:cNvCxnSpPr>
            <a:cxnSpLocks/>
          </p:cNvCxnSpPr>
          <p:nvPr/>
        </p:nvCxnSpPr>
        <p:spPr>
          <a:xfrm flipV="1">
            <a:off x="2557228" y="2283025"/>
            <a:ext cx="0" cy="356893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2" name="Diamond 91">
            <a:extLst>
              <a:ext uri="{FF2B5EF4-FFF2-40B4-BE49-F238E27FC236}">
                <a16:creationId xmlns:a16="http://schemas.microsoft.com/office/drawing/2014/main" id="{B40AC9EB-F362-58F2-7F9A-99387CD95D59}"/>
              </a:ext>
            </a:extLst>
          </p:cNvPr>
          <p:cNvSpPr/>
          <p:nvPr/>
        </p:nvSpPr>
        <p:spPr>
          <a:xfrm>
            <a:off x="3010997" y="2080818"/>
            <a:ext cx="1418787" cy="959714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Turbidity sensor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727C663E-DCF9-883C-5492-5504116D0DA0}"/>
              </a:ext>
            </a:extLst>
          </p:cNvPr>
          <p:cNvCxnSpPr>
            <a:cxnSpLocks/>
            <a:endCxn id="92" idx="2"/>
          </p:cNvCxnSpPr>
          <p:nvPr/>
        </p:nvCxnSpPr>
        <p:spPr>
          <a:xfrm flipV="1">
            <a:off x="3709725" y="3040532"/>
            <a:ext cx="10666" cy="353345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FFA7FFA-9708-92AC-A30F-C8F16EEC4FEF}"/>
              </a:ext>
            </a:extLst>
          </p:cNvPr>
          <p:cNvCxnSpPr>
            <a:cxnSpLocks/>
          </p:cNvCxnSpPr>
          <p:nvPr/>
        </p:nvCxnSpPr>
        <p:spPr>
          <a:xfrm flipV="1">
            <a:off x="7236022" y="2381862"/>
            <a:ext cx="0" cy="356893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06F540D0-B440-DF68-26C8-DBF0B7EB1DF4}"/>
              </a:ext>
            </a:extLst>
          </p:cNvPr>
          <p:cNvSpPr/>
          <p:nvPr/>
        </p:nvSpPr>
        <p:spPr>
          <a:xfrm>
            <a:off x="5107359" y="3021224"/>
            <a:ext cx="896293" cy="77859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Diverter Valve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4C5E0AB-8448-FABA-027A-F0AE6E34EC98}"/>
              </a:ext>
            </a:extLst>
          </p:cNvPr>
          <p:cNvCxnSpPr>
            <a:stCxn id="86" idx="0"/>
            <a:endCxn id="3" idx="2"/>
          </p:cNvCxnSpPr>
          <p:nvPr/>
        </p:nvCxnSpPr>
        <p:spPr>
          <a:xfrm>
            <a:off x="4909651" y="3410523"/>
            <a:ext cx="1977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BA8FDC-DF1F-4451-3DC8-62D2F183CD3C}"/>
              </a:ext>
            </a:extLst>
          </p:cNvPr>
          <p:cNvCxnSpPr>
            <a:stCxn id="3" idx="6"/>
            <a:endCxn id="56" idx="2"/>
          </p:cNvCxnSpPr>
          <p:nvPr/>
        </p:nvCxnSpPr>
        <p:spPr>
          <a:xfrm>
            <a:off x="6003652" y="3410523"/>
            <a:ext cx="193464" cy="103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9059447-928E-4F1D-C6E1-65DCAC116435}"/>
              </a:ext>
            </a:extLst>
          </p:cNvPr>
          <p:cNvCxnSpPr>
            <a:cxnSpLocks/>
            <a:stCxn id="3" idx="4"/>
          </p:cNvCxnSpPr>
          <p:nvPr/>
        </p:nvCxnSpPr>
        <p:spPr>
          <a:xfrm>
            <a:off x="5555506" y="3799822"/>
            <a:ext cx="0" cy="3822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1600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EF778E-F501-62AE-1628-68F2A92D5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Components 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7A627915-951A-C469-DAA2-C804BFC66D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2" r="-1" b="1835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375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66B21F8-EAFF-9312-6AE2-3272A5D91A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352561"/>
              </p:ext>
            </p:extLst>
          </p:nvPr>
        </p:nvGraphicFramePr>
        <p:xfrm>
          <a:off x="4098202" y="679009"/>
          <a:ext cx="3995596" cy="46263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5596">
                  <a:extLst>
                    <a:ext uri="{9D8B030D-6E8A-4147-A177-3AD203B41FA5}">
                      <a16:colId xmlns:a16="http://schemas.microsoft.com/office/drawing/2014/main" val="2229588712"/>
                    </a:ext>
                  </a:extLst>
                </a:gridCol>
              </a:tblGrid>
              <a:tr h="660903">
                <a:tc>
                  <a:txBody>
                    <a:bodyPr/>
                    <a:lstStyle/>
                    <a:p>
                      <a:r>
                        <a:rPr lang="en-US"/>
                        <a:t>Component List</a:t>
                      </a:r>
                    </a:p>
                  </a:txBody>
                  <a:tcPr>
                    <a:solidFill>
                      <a:srgbClr val="F5822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253187"/>
                  </a:ext>
                </a:extLst>
              </a:tr>
              <a:tr h="660903">
                <a:tc>
                  <a:txBody>
                    <a:bodyPr/>
                    <a:lstStyle/>
                    <a:p>
                      <a:r>
                        <a:rPr lang="en-US"/>
                        <a:t>Sump</a:t>
                      </a:r>
                    </a:p>
                  </a:txBody>
                  <a:tcPr>
                    <a:solidFill>
                      <a:srgbClr val="D4BC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718105"/>
                  </a:ext>
                </a:extLst>
              </a:tr>
              <a:tr h="660903">
                <a:tc>
                  <a:txBody>
                    <a:bodyPr/>
                    <a:lstStyle/>
                    <a:p>
                      <a:r>
                        <a:rPr lang="en-US"/>
                        <a:t>Distribution Cap &amp; Valve Mechanism</a:t>
                      </a:r>
                    </a:p>
                  </a:txBody>
                  <a:tcPr>
                    <a:solidFill>
                      <a:srgbClr val="D4BC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576246"/>
                  </a:ext>
                </a:extLst>
              </a:tr>
              <a:tr h="660903">
                <a:tc>
                  <a:txBody>
                    <a:bodyPr/>
                    <a:lstStyle/>
                    <a:p>
                      <a:r>
                        <a:rPr lang="en-US"/>
                        <a:t>Sensors</a:t>
                      </a:r>
                    </a:p>
                  </a:txBody>
                  <a:tcPr>
                    <a:solidFill>
                      <a:srgbClr val="D4BC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571862"/>
                  </a:ext>
                </a:extLst>
              </a:tr>
              <a:tr h="660903">
                <a:tc>
                  <a:txBody>
                    <a:bodyPr/>
                    <a:lstStyle/>
                    <a:p>
                      <a:r>
                        <a:rPr lang="en-US"/>
                        <a:t>Circulation Motor</a:t>
                      </a:r>
                    </a:p>
                    <a:p>
                      <a:endParaRPr lang="en-US"/>
                    </a:p>
                  </a:txBody>
                  <a:tcPr>
                    <a:solidFill>
                      <a:srgbClr val="D4BC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3153349"/>
                  </a:ext>
                </a:extLst>
              </a:tr>
              <a:tr h="660903">
                <a:tc>
                  <a:txBody>
                    <a:bodyPr/>
                    <a:lstStyle/>
                    <a:p>
                      <a:r>
                        <a:rPr lang="en-US"/>
                        <a:t>Drain Motor</a:t>
                      </a:r>
                    </a:p>
                    <a:p>
                      <a:endParaRPr lang="en-US"/>
                    </a:p>
                  </a:txBody>
                  <a:tcPr>
                    <a:solidFill>
                      <a:srgbClr val="D4BC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797373"/>
                  </a:ext>
                </a:extLst>
              </a:tr>
              <a:tr h="660903">
                <a:tc>
                  <a:txBody>
                    <a:bodyPr/>
                    <a:lstStyle/>
                    <a:p>
                      <a:r>
                        <a:rPr lang="en-US"/>
                        <a:t>Inlet valve </a:t>
                      </a:r>
                    </a:p>
                  </a:txBody>
                  <a:tcPr>
                    <a:solidFill>
                      <a:srgbClr val="D4BC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6107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2496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4" name="Rectangle 3093">
            <a:extLst>
              <a:ext uri="{FF2B5EF4-FFF2-40B4-BE49-F238E27FC236}">
                <a16:creationId xmlns:a16="http://schemas.microsoft.com/office/drawing/2014/main" id="{94BFCCA4-109C-4B21-816E-144FE75C3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4F9FE8-0218-B20E-81D1-8784B7C7C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18" y="643465"/>
            <a:ext cx="3895359" cy="18466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Sump</a:t>
            </a:r>
          </a:p>
        </p:txBody>
      </p:sp>
      <p:sp>
        <p:nvSpPr>
          <p:cNvPr id="3095" name="sketch line">
            <a:extLst>
              <a:ext uri="{FF2B5EF4-FFF2-40B4-BE49-F238E27FC236}">
                <a16:creationId xmlns:a16="http://schemas.microsoft.com/office/drawing/2014/main" id="{0059B5C0-FEC8-4370-AF45-02E3AEF6F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659144"/>
            <a:ext cx="3566160" cy="18288"/>
          </a:xfrm>
          <a:custGeom>
            <a:avLst/>
            <a:gdLst>
              <a:gd name="connsiteX0" fmla="*/ 0 w 3566160"/>
              <a:gd name="connsiteY0" fmla="*/ 0 h 18288"/>
              <a:gd name="connsiteX1" fmla="*/ 665683 w 3566160"/>
              <a:gd name="connsiteY1" fmla="*/ 0 h 18288"/>
              <a:gd name="connsiteX2" fmla="*/ 1331366 w 3566160"/>
              <a:gd name="connsiteY2" fmla="*/ 0 h 18288"/>
              <a:gd name="connsiteX3" fmla="*/ 1818742 w 3566160"/>
              <a:gd name="connsiteY3" fmla="*/ 0 h 18288"/>
              <a:gd name="connsiteX4" fmla="*/ 2413102 w 3566160"/>
              <a:gd name="connsiteY4" fmla="*/ 0 h 18288"/>
              <a:gd name="connsiteX5" fmla="*/ 2936138 w 3566160"/>
              <a:gd name="connsiteY5" fmla="*/ 0 h 18288"/>
              <a:gd name="connsiteX6" fmla="*/ 3566160 w 3566160"/>
              <a:gd name="connsiteY6" fmla="*/ 0 h 18288"/>
              <a:gd name="connsiteX7" fmla="*/ 3566160 w 3566160"/>
              <a:gd name="connsiteY7" fmla="*/ 18288 h 18288"/>
              <a:gd name="connsiteX8" fmla="*/ 2971800 w 3566160"/>
              <a:gd name="connsiteY8" fmla="*/ 18288 h 18288"/>
              <a:gd name="connsiteX9" fmla="*/ 2448763 w 3566160"/>
              <a:gd name="connsiteY9" fmla="*/ 18288 h 18288"/>
              <a:gd name="connsiteX10" fmla="*/ 1854403 w 3566160"/>
              <a:gd name="connsiteY10" fmla="*/ 18288 h 18288"/>
              <a:gd name="connsiteX11" fmla="*/ 1295705 w 3566160"/>
              <a:gd name="connsiteY11" fmla="*/ 18288 h 18288"/>
              <a:gd name="connsiteX12" fmla="*/ 772668 w 3566160"/>
              <a:gd name="connsiteY12" fmla="*/ 18288 h 18288"/>
              <a:gd name="connsiteX13" fmla="*/ 0 w 3566160"/>
              <a:gd name="connsiteY13" fmla="*/ 18288 h 18288"/>
              <a:gd name="connsiteX14" fmla="*/ 0 w 356616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66160" h="18288" fill="none" extrusionOk="0">
                <a:moveTo>
                  <a:pt x="0" y="0"/>
                </a:moveTo>
                <a:cubicBezTo>
                  <a:pt x="222644" y="15773"/>
                  <a:pt x="447078" y="-30288"/>
                  <a:pt x="665683" y="0"/>
                </a:cubicBezTo>
                <a:cubicBezTo>
                  <a:pt x="884288" y="30288"/>
                  <a:pt x="1132425" y="-6167"/>
                  <a:pt x="1331366" y="0"/>
                </a:cubicBezTo>
                <a:cubicBezTo>
                  <a:pt x="1530307" y="6167"/>
                  <a:pt x="1680942" y="17562"/>
                  <a:pt x="1818742" y="0"/>
                </a:cubicBezTo>
                <a:cubicBezTo>
                  <a:pt x="1956542" y="-17562"/>
                  <a:pt x="2130227" y="23032"/>
                  <a:pt x="2413102" y="0"/>
                </a:cubicBezTo>
                <a:cubicBezTo>
                  <a:pt x="2695977" y="-23032"/>
                  <a:pt x="2679988" y="-13260"/>
                  <a:pt x="2936138" y="0"/>
                </a:cubicBezTo>
                <a:cubicBezTo>
                  <a:pt x="3192288" y="13260"/>
                  <a:pt x="3378668" y="16268"/>
                  <a:pt x="3566160" y="0"/>
                </a:cubicBezTo>
                <a:cubicBezTo>
                  <a:pt x="3566199" y="7328"/>
                  <a:pt x="3566779" y="9982"/>
                  <a:pt x="3566160" y="18288"/>
                </a:cubicBezTo>
                <a:cubicBezTo>
                  <a:pt x="3315478" y="45899"/>
                  <a:pt x="3188272" y="-7574"/>
                  <a:pt x="2971800" y="18288"/>
                </a:cubicBezTo>
                <a:cubicBezTo>
                  <a:pt x="2755328" y="44150"/>
                  <a:pt x="2598570" y="34692"/>
                  <a:pt x="2448763" y="18288"/>
                </a:cubicBezTo>
                <a:cubicBezTo>
                  <a:pt x="2298956" y="1884"/>
                  <a:pt x="2011344" y="-7043"/>
                  <a:pt x="1854403" y="18288"/>
                </a:cubicBezTo>
                <a:cubicBezTo>
                  <a:pt x="1697462" y="43619"/>
                  <a:pt x="1444994" y="618"/>
                  <a:pt x="1295705" y="18288"/>
                </a:cubicBezTo>
                <a:cubicBezTo>
                  <a:pt x="1146416" y="35958"/>
                  <a:pt x="965401" y="42167"/>
                  <a:pt x="772668" y="18288"/>
                </a:cubicBezTo>
                <a:cubicBezTo>
                  <a:pt x="579935" y="-5591"/>
                  <a:pt x="352420" y="-19381"/>
                  <a:pt x="0" y="18288"/>
                </a:cubicBezTo>
                <a:cubicBezTo>
                  <a:pt x="-593" y="9736"/>
                  <a:pt x="244" y="6610"/>
                  <a:pt x="0" y="0"/>
                </a:cubicBezTo>
                <a:close/>
              </a:path>
              <a:path w="3566160" h="18288" stroke="0" extrusionOk="0">
                <a:moveTo>
                  <a:pt x="0" y="0"/>
                </a:moveTo>
                <a:cubicBezTo>
                  <a:pt x="169947" y="-5008"/>
                  <a:pt x="340602" y="-17518"/>
                  <a:pt x="594360" y="0"/>
                </a:cubicBezTo>
                <a:cubicBezTo>
                  <a:pt x="848118" y="17518"/>
                  <a:pt x="997921" y="8866"/>
                  <a:pt x="1224382" y="0"/>
                </a:cubicBezTo>
                <a:cubicBezTo>
                  <a:pt x="1450843" y="-8866"/>
                  <a:pt x="1572343" y="8392"/>
                  <a:pt x="1783080" y="0"/>
                </a:cubicBezTo>
                <a:cubicBezTo>
                  <a:pt x="1993817" y="-8392"/>
                  <a:pt x="2266728" y="2126"/>
                  <a:pt x="2448763" y="0"/>
                </a:cubicBezTo>
                <a:cubicBezTo>
                  <a:pt x="2630798" y="-2126"/>
                  <a:pt x="2815508" y="-13843"/>
                  <a:pt x="3043123" y="0"/>
                </a:cubicBezTo>
                <a:cubicBezTo>
                  <a:pt x="3270738" y="13843"/>
                  <a:pt x="3420568" y="2184"/>
                  <a:pt x="3566160" y="0"/>
                </a:cubicBezTo>
                <a:cubicBezTo>
                  <a:pt x="3566487" y="8595"/>
                  <a:pt x="3566088" y="13110"/>
                  <a:pt x="3566160" y="18288"/>
                </a:cubicBezTo>
                <a:cubicBezTo>
                  <a:pt x="3421748" y="9323"/>
                  <a:pt x="3176383" y="-3939"/>
                  <a:pt x="2971800" y="18288"/>
                </a:cubicBezTo>
                <a:cubicBezTo>
                  <a:pt x="2767217" y="40515"/>
                  <a:pt x="2590769" y="4336"/>
                  <a:pt x="2306117" y="18288"/>
                </a:cubicBezTo>
                <a:cubicBezTo>
                  <a:pt x="2021465" y="32240"/>
                  <a:pt x="1860727" y="-9280"/>
                  <a:pt x="1676095" y="18288"/>
                </a:cubicBezTo>
                <a:cubicBezTo>
                  <a:pt x="1491463" y="45856"/>
                  <a:pt x="1329173" y="5765"/>
                  <a:pt x="1153058" y="18288"/>
                </a:cubicBezTo>
                <a:cubicBezTo>
                  <a:pt x="976943" y="30811"/>
                  <a:pt x="895178" y="4751"/>
                  <a:pt x="665683" y="18288"/>
                </a:cubicBezTo>
                <a:cubicBezTo>
                  <a:pt x="436189" y="31825"/>
                  <a:pt x="302924" y="2002"/>
                  <a:pt x="0" y="18288"/>
                </a:cubicBezTo>
                <a:cubicBezTo>
                  <a:pt x="822" y="10564"/>
                  <a:pt x="-23" y="457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448976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998CE5-8E05-4652-27A8-99DBEC9394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936" y="2807167"/>
            <a:ext cx="3895522" cy="338639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The sump is the large plastic plate that all other components connect to.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One main (inlet) hole and one outlet.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All water intake to the pumps is handled through the single drain hole.</a:t>
            </a:r>
          </a:p>
        </p:txBody>
      </p:sp>
      <p:pic>
        <p:nvPicPr>
          <p:cNvPr id="3076" name="Picture 4" descr="Image preview">
            <a:extLst>
              <a:ext uri="{FF2B5EF4-FFF2-40B4-BE49-F238E27FC236}">
                <a16:creationId xmlns:a16="http://schemas.microsoft.com/office/drawing/2014/main" id="{80BB6180-ED6E-0501-98B2-1C6BDD32F6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18" r="-2" b="-2"/>
          <a:stretch/>
        </p:blipFill>
        <p:spPr bwMode="auto">
          <a:xfrm>
            <a:off x="5374294" y="3992279"/>
            <a:ext cx="2660306" cy="267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preview">
            <a:extLst>
              <a:ext uri="{FF2B5EF4-FFF2-40B4-BE49-F238E27FC236}">
                <a16:creationId xmlns:a16="http://schemas.microsoft.com/office/drawing/2014/main" id="{16FC5657-0BD9-DB65-86C0-E9A1E8290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20889"/>
          <a:stretch/>
        </p:blipFill>
        <p:spPr bwMode="auto">
          <a:xfrm>
            <a:off x="8934624" y="597105"/>
            <a:ext cx="2647003" cy="279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Image preview">
            <a:extLst>
              <a:ext uri="{FF2B5EF4-FFF2-40B4-BE49-F238E27FC236}">
                <a16:creationId xmlns:a16="http://schemas.microsoft.com/office/drawing/2014/main" id="{57B0BEEF-7487-7C26-BFF2-7802B7FD58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63" r="3" b="32628"/>
          <a:stretch/>
        </p:blipFill>
        <p:spPr bwMode="auto">
          <a:xfrm>
            <a:off x="5191266" y="513846"/>
            <a:ext cx="3223090" cy="2084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0BDCE5-E879-1937-F13C-1E9816B17F85}"/>
              </a:ext>
            </a:extLst>
          </p:cNvPr>
          <p:cNvSpPr txBox="1"/>
          <p:nvPr/>
        </p:nvSpPr>
        <p:spPr>
          <a:xfrm>
            <a:off x="5681052" y="2726761"/>
            <a:ext cx="22130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top of the sump showing the Drain hole (red) and Outlet (Green)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DA4C38-9F4F-F792-4B5A-4BE0B1FCEA3F}"/>
              </a:ext>
            </a:extLst>
          </p:cNvPr>
          <p:cNvSpPr txBox="1"/>
          <p:nvPr/>
        </p:nvSpPr>
        <p:spPr>
          <a:xfrm>
            <a:off x="8724888" y="3553981"/>
            <a:ext cx="30664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Bottom of the sump showing the attachment for the Circulation pump (A) Drain pump (B)  and the inlet for the distribution cap (C)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4E3E4B8-8CE0-4DB1-9FEE-27E30BB0D6D3}"/>
              </a:ext>
            </a:extLst>
          </p:cNvPr>
          <p:cNvSpPr/>
          <p:nvPr/>
        </p:nvSpPr>
        <p:spPr>
          <a:xfrm>
            <a:off x="6160655" y="597105"/>
            <a:ext cx="1016000" cy="1065440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99D591A-A8AF-9171-3A2F-20D19778F986}"/>
              </a:ext>
            </a:extLst>
          </p:cNvPr>
          <p:cNvSpPr/>
          <p:nvPr/>
        </p:nvSpPr>
        <p:spPr>
          <a:xfrm>
            <a:off x="6359242" y="1859793"/>
            <a:ext cx="715818" cy="691368"/>
          </a:xfrm>
          <a:prstGeom prst="ellipse">
            <a:avLst/>
          </a:prstGeom>
          <a:noFill/>
          <a:ln w="317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25C8926-4F2B-4E87-4979-0706FDF9AC1B}"/>
              </a:ext>
            </a:extLst>
          </p:cNvPr>
          <p:cNvSpPr/>
          <p:nvPr/>
        </p:nvSpPr>
        <p:spPr>
          <a:xfrm>
            <a:off x="6437581" y="4946957"/>
            <a:ext cx="559140" cy="501482"/>
          </a:xfrm>
          <a:prstGeom prst="ellipse">
            <a:avLst/>
          </a:prstGeom>
          <a:noFill/>
          <a:ln w="317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1E1431-D7BB-EA4E-973D-29F4FB627B9F}"/>
              </a:ext>
            </a:extLst>
          </p:cNvPr>
          <p:cNvSpPr/>
          <p:nvPr/>
        </p:nvSpPr>
        <p:spPr>
          <a:xfrm>
            <a:off x="6368766" y="3992279"/>
            <a:ext cx="741709" cy="793268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83BD7D-5837-2A7A-0515-6BB8885225D3}"/>
              </a:ext>
            </a:extLst>
          </p:cNvPr>
          <p:cNvSpPr txBox="1"/>
          <p:nvPr/>
        </p:nvSpPr>
        <p:spPr>
          <a:xfrm>
            <a:off x="9254661" y="2205477"/>
            <a:ext cx="462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AE1FC4-292E-D0C5-F027-9117FC9A0DEE}"/>
              </a:ext>
            </a:extLst>
          </p:cNvPr>
          <p:cNvSpPr txBox="1"/>
          <p:nvPr/>
        </p:nvSpPr>
        <p:spPr>
          <a:xfrm>
            <a:off x="10588673" y="1130659"/>
            <a:ext cx="462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E3E44-9A4D-D6D6-D7E7-477E661C9833}"/>
              </a:ext>
            </a:extLst>
          </p:cNvPr>
          <p:cNvSpPr txBox="1"/>
          <p:nvPr/>
        </p:nvSpPr>
        <p:spPr>
          <a:xfrm>
            <a:off x="10443044" y="2726761"/>
            <a:ext cx="462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FF0000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192382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7" name="Rectangle 3096">
            <a:extLst>
              <a:ext uri="{FF2B5EF4-FFF2-40B4-BE49-F238E27FC236}">
                <a16:creationId xmlns:a16="http://schemas.microsoft.com/office/drawing/2014/main" id="{94BFCCA4-109C-4B21-816E-144FE75C3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FB85A7-DF1E-C631-4304-5DD68068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18" y="643465"/>
            <a:ext cx="3895359" cy="18466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Distribution Cap and Valve</a:t>
            </a:r>
          </a:p>
        </p:txBody>
      </p:sp>
      <p:sp>
        <p:nvSpPr>
          <p:cNvPr id="3098" name="sketch line">
            <a:extLst>
              <a:ext uri="{FF2B5EF4-FFF2-40B4-BE49-F238E27FC236}">
                <a16:creationId xmlns:a16="http://schemas.microsoft.com/office/drawing/2014/main" id="{0059B5C0-FEC8-4370-AF45-02E3AEF6F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659144"/>
            <a:ext cx="3566160" cy="18288"/>
          </a:xfrm>
          <a:custGeom>
            <a:avLst/>
            <a:gdLst>
              <a:gd name="connsiteX0" fmla="*/ 0 w 3566160"/>
              <a:gd name="connsiteY0" fmla="*/ 0 h 18288"/>
              <a:gd name="connsiteX1" fmla="*/ 665683 w 3566160"/>
              <a:gd name="connsiteY1" fmla="*/ 0 h 18288"/>
              <a:gd name="connsiteX2" fmla="*/ 1331366 w 3566160"/>
              <a:gd name="connsiteY2" fmla="*/ 0 h 18288"/>
              <a:gd name="connsiteX3" fmla="*/ 1818742 w 3566160"/>
              <a:gd name="connsiteY3" fmla="*/ 0 h 18288"/>
              <a:gd name="connsiteX4" fmla="*/ 2413102 w 3566160"/>
              <a:gd name="connsiteY4" fmla="*/ 0 h 18288"/>
              <a:gd name="connsiteX5" fmla="*/ 2936138 w 3566160"/>
              <a:gd name="connsiteY5" fmla="*/ 0 h 18288"/>
              <a:gd name="connsiteX6" fmla="*/ 3566160 w 3566160"/>
              <a:gd name="connsiteY6" fmla="*/ 0 h 18288"/>
              <a:gd name="connsiteX7" fmla="*/ 3566160 w 3566160"/>
              <a:gd name="connsiteY7" fmla="*/ 18288 h 18288"/>
              <a:gd name="connsiteX8" fmla="*/ 2971800 w 3566160"/>
              <a:gd name="connsiteY8" fmla="*/ 18288 h 18288"/>
              <a:gd name="connsiteX9" fmla="*/ 2448763 w 3566160"/>
              <a:gd name="connsiteY9" fmla="*/ 18288 h 18288"/>
              <a:gd name="connsiteX10" fmla="*/ 1854403 w 3566160"/>
              <a:gd name="connsiteY10" fmla="*/ 18288 h 18288"/>
              <a:gd name="connsiteX11" fmla="*/ 1295705 w 3566160"/>
              <a:gd name="connsiteY11" fmla="*/ 18288 h 18288"/>
              <a:gd name="connsiteX12" fmla="*/ 772668 w 3566160"/>
              <a:gd name="connsiteY12" fmla="*/ 18288 h 18288"/>
              <a:gd name="connsiteX13" fmla="*/ 0 w 3566160"/>
              <a:gd name="connsiteY13" fmla="*/ 18288 h 18288"/>
              <a:gd name="connsiteX14" fmla="*/ 0 w 356616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66160" h="18288" fill="none" extrusionOk="0">
                <a:moveTo>
                  <a:pt x="0" y="0"/>
                </a:moveTo>
                <a:cubicBezTo>
                  <a:pt x="222644" y="15773"/>
                  <a:pt x="447078" y="-30288"/>
                  <a:pt x="665683" y="0"/>
                </a:cubicBezTo>
                <a:cubicBezTo>
                  <a:pt x="884288" y="30288"/>
                  <a:pt x="1132425" y="-6167"/>
                  <a:pt x="1331366" y="0"/>
                </a:cubicBezTo>
                <a:cubicBezTo>
                  <a:pt x="1530307" y="6167"/>
                  <a:pt x="1680942" y="17562"/>
                  <a:pt x="1818742" y="0"/>
                </a:cubicBezTo>
                <a:cubicBezTo>
                  <a:pt x="1956542" y="-17562"/>
                  <a:pt x="2130227" y="23032"/>
                  <a:pt x="2413102" y="0"/>
                </a:cubicBezTo>
                <a:cubicBezTo>
                  <a:pt x="2695977" y="-23032"/>
                  <a:pt x="2679988" y="-13260"/>
                  <a:pt x="2936138" y="0"/>
                </a:cubicBezTo>
                <a:cubicBezTo>
                  <a:pt x="3192288" y="13260"/>
                  <a:pt x="3378668" y="16268"/>
                  <a:pt x="3566160" y="0"/>
                </a:cubicBezTo>
                <a:cubicBezTo>
                  <a:pt x="3566199" y="7328"/>
                  <a:pt x="3566779" y="9982"/>
                  <a:pt x="3566160" y="18288"/>
                </a:cubicBezTo>
                <a:cubicBezTo>
                  <a:pt x="3315478" y="45899"/>
                  <a:pt x="3188272" y="-7574"/>
                  <a:pt x="2971800" y="18288"/>
                </a:cubicBezTo>
                <a:cubicBezTo>
                  <a:pt x="2755328" y="44150"/>
                  <a:pt x="2598570" y="34692"/>
                  <a:pt x="2448763" y="18288"/>
                </a:cubicBezTo>
                <a:cubicBezTo>
                  <a:pt x="2298956" y="1884"/>
                  <a:pt x="2011344" y="-7043"/>
                  <a:pt x="1854403" y="18288"/>
                </a:cubicBezTo>
                <a:cubicBezTo>
                  <a:pt x="1697462" y="43619"/>
                  <a:pt x="1444994" y="618"/>
                  <a:pt x="1295705" y="18288"/>
                </a:cubicBezTo>
                <a:cubicBezTo>
                  <a:pt x="1146416" y="35958"/>
                  <a:pt x="965401" y="42167"/>
                  <a:pt x="772668" y="18288"/>
                </a:cubicBezTo>
                <a:cubicBezTo>
                  <a:pt x="579935" y="-5591"/>
                  <a:pt x="352420" y="-19381"/>
                  <a:pt x="0" y="18288"/>
                </a:cubicBezTo>
                <a:cubicBezTo>
                  <a:pt x="-593" y="9736"/>
                  <a:pt x="244" y="6610"/>
                  <a:pt x="0" y="0"/>
                </a:cubicBezTo>
                <a:close/>
              </a:path>
              <a:path w="3566160" h="18288" stroke="0" extrusionOk="0">
                <a:moveTo>
                  <a:pt x="0" y="0"/>
                </a:moveTo>
                <a:cubicBezTo>
                  <a:pt x="169947" y="-5008"/>
                  <a:pt x="340602" y="-17518"/>
                  <a:pt x="594360" y="0"/>
                </a:cubicBezTo>
                <a:cubicBezTo>
                  <a:pt x="848118" y="17518"/>
                  <a:pt x="997921" y="8866"/>
                  <a:pt x="1224382" y="0"/>
                </a:cubicBezTo>
                <a:cubicBezTo>
                  <a:pt x="1450843" y="-8866"/>
                  <a:pt x="1572343" y="8392"/>
                  <a:pt x="1783080" y="0"/>
                </a:cubicBezTo>
                <a:cubicBezTo>
                  <a:pt x="1993817" y="-8392"/>
                  <a:pt x="2266728" y="2126"/>
                  <a:pt x="2448763" y="0"/>
                </a:cubicBezTo>
                <a:cubicBezTo>
                  <a:pt x="2630798" y="-2126"/>
                  <a:pt x="2815508" y="-13843"/>
                  <a:pt x="3043123" y="0"/>
                </a:cubicBezTo>
                <a:cubicBezTo>
                  <a:pt x="3270738" y="13843"/>
                  <a:pt x="3420568" y="2184"/>
                  <a:pt x="3566160" y="0"/>
                </a:cubicBezTo>
                <a:cubicBezTo>
                  <a:pt x="3566487" y="8595"/>
                  <a:pt x="3566088" y="13110"/>
                  <a:pt x="3566160" y="18288"/>
                </a:cubicBezTo>
                <a:cubicBezTo>
                  <a:pt x="3421748" y="9323"/>
                  <a:pt x="3176383" y="-3939"/>
                  <a:pt x="2971800" y="18288"/>
                </a:cubicBezTo>
                <a:cubicBezTo>
                  <a:pt x="2767217" y="40515"/>
                  <a:pt x="2590769" y="4336"/>
                  <a:pt x="2306117" y="18288"/>
                </a:cubicBezTo>
                <a:cubicBezTo>
                  <a:pt x="2021465" y="32240"/>
                  <a:pt x="1860727" y="-9280"/>
                  <a:pt x="1676095" y="18288"/>
                </a:cubicBezTo>
                <a:cubicBezTo>
                  <a:pt x="1491463" y="45856"/>
                  <a:pt x="1329173" y="5765"/>
                  <a:pt x="1153058" y="18288"/>
                </a:cubicBezTo>
                <a:cubicBezTo>
                  <a:pt x="976943" y="30811"/>
                  <a:pt x="895178" y="4751"/>
                  <a:pt x="665683" y="18288"/>
                </a:cubicBezTo>
                <a:cubicBezTo>
                  <a:pt x="436189" y="31825"/>
                  <a:pt x="302924" y="2002"/>
                  <a:pt x="0" y="18288"/>
                </a:cubicBezTo>
                <a:cubicBezTo>
                  <a:pt x="822" y="10564"/>
                  <a:pt x="-23" y="457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448976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AB8A38-A4D8-C410-4816-CDFDE1E51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936" y="2807167"/>
            <a:ext cx="3895522" cy="338639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1900"/>
              <a:t>The Distribution cap has 4 outlet holes that lead to various parts of the dishwasher.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1900"/>
              <a:t>The white valve uses a pen like cam mechanism to rotate the hole to one of the four on the cap.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1900"/>
              <a:t>The Cap has four outlets, two to the bottom spray head, one to the top spray head, and one that sprays toward the silverware.</a:t>
            </a:r>
          </a:p>
        </p:txBody>
      </p:sp>
      <p:pic>
        <p:nvPicPr>
          <p:cNvPr id="3082" name="Picture 10" descr="Image preview">
            <a:extLst>
              <a:ext uri="{FF2B5EF4-FFF2-40B4-BE49-F238E27FC236}">
                <a16:creationId xmlns:a16="http://schemas.microsoft.com/office/drawing/2014/main" id="{EFAEF80D-521C-FF2A-516F-192FC02820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97" b="25251"/>
          <a:stretch/>
        </p:blipFill>
        <p:spPr bwMode="auto">
          <a:xfrm>
            <a:off x="5066514" y="312374"/>
            <a:ext cx="3099816" cy="211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preview">
            <a:extLst>
              <a:ext uri="{FF2B5EF4-FFF2-40B4-BE49-F238E27FC236}">
                <a16:creationId xmlns:a16="http://schemas.microsoft.com/office/drawing/2014/main" id="{6C317D32-278E-A8F4-DA08-6CCC2D50A7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803"/>
          <a:stretch/>
        </p:blipFill>
        <p:spPr bwMode="auto">
          <a:xfrm>
            <a:off x="8792423" y="4627259"/>
            <a:ext cx="1985781" cy="180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preview">
            <a:extLst>
              <a:ext uri="{FF2B5EF4-FFF2-40B4-BE49-F238E27FC236}">
                <a16:creationId xmlns:a16="http://schemas.microsoft.com/office/drawing/2014/main" id="{6E1BF757-51C0-D644-E183-AC06C0CAD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97091" y="3680894"/>
            <a:ext cx="2181205" cy="2908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591FDA-B932-75DA-5A5E-CF8E90307D71}"/>
              </a:ext>
            </a:extLst>
          </p:cNvPr>
          <p:cNvSpPr txBox="1"/>
          <p:nvPr/>
        </p:nvSpPr>
        <p:spPr>
          <a:xfrm>
            <a:off x="5470982" y="2513693"/>
            <a:ext cx="21945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cam mechanism on the bottom of the distribution cap and inside of the valve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6B92A5-1223-6E13-9901-71D3825E8976}"/>
              </a:ext>
            </a:extLst>
          </p:cNvPr>
          <p:cNvSpPr txBox="1"/>
          <p:nvPr/>
        </p:nvSpPr>
        <p:spPr>
          <a:xfrm>
            <a:off x="8792423" y="2773369"/>
            <a:ext cx="25496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four outlets bottom sprayer(A) silverware (B) top sprayer(C)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352C53-5598-E646-7D0D-F34F4C49E612}"/>
              </a:ext>
            </a:extLst>
          </p:cNvPr>
          <p:cNvSpPr txBox="1"/>
          <p:nvPr/>
        </p:nvSpPr>
        <p:spPr>
          <a:xfrm>
            <a:off x="8792423" y="3915591"/>
            <a:ext cx="201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spring and magnets in the valve</a:t>
            </a:r>
          </a:p>
        </p:txBody>
      </p:sp>
      <p:pic>
        <p:nvPicPr>
          <p:cNvPr id="4098" name="Picture 2" descr="Image preview">
            <a:extLst>
              <a:ext uri="{FF2B5EF4-FFF2-40B4-BE49-F238E27FC236}">
                <a16:creationId xmlns:a16="http://schemas.microsoft.com/office/drawing/2014/main" id="{E6E61CA6-7C21-1054-B009-479450A1E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9557" y="278191"/>
            <a:ext cx="3009900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7C1B45-E0A3-044A-C536-F940CB1A9576}"/>
              </a:ext>
            </a:extLst>
          </p:cNvPr>
          <p:cNvSpPr txBox="1"/>
          <p:nvPr/>
        </p:nvSpPr>
        <p:spPr>
          <a:xfrm>
            <a:off x="8745038" y="975072"/>
            <a:ext cx="462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EAE45-E02D-11E3-72AC-3BA24078BB90}"/>
              </a:ext>
            </a:extLst>
          </p:cNvPr>
          <p:cNvSpPr txBox="1"/>
          <p:nvPr/>
        </p:nvSpPr>
        <p:spPr>
          <a:xfrm>
            <a:off x="9922782" y="1930808"/>
            <a:ext cx="462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4F6C08-9117-1F0A-0BF8-CF555D5B7B65}"/>
              </a:ext>
            </a:extLst>
          </p:cNvPr>
          <p:cNvSpPr txBox="1"/>
          <p:nvPr/>
        </p:nvSpPr>
        <p:spPr>
          <a:xfrm>
            <a:off x="10879205" y="920441"/>
            <a:ext cx="462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FF0000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466893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2" name="Rectangle 4121">
            <a:extLst>
              <a:ext uri="{FF2B5EF4-FFF2-40B4-BE49-F238E27FC236}">
                <a16:creationId xmlns:a16="http://schemas.microsoft.com/office/drawing/2014/main" id="{94BFCCA4-109C-4B21-816E-144FE75C3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6B1DA-F9DF-D0DD-793F-B74D9786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18" y="643465"/>
            <a:ext cx="3895359" cy="18466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Sensors</a:t>
            </a:r>
          </a:p>
        </p:txBody>
      </p:sp>
      <p:sp>
        <p:nvSpPr>
          <p:cNvPr id="4125" name="sketch line">
            <a:extLst>
              <a:ext uri="{FF2B5EF4-FFF2-40B4-BE49-F238E27FC236}">
                <a16:creationId xmlns:a16="http://schemas.microsoft.com/office/drawing/2014/main" id="{0059B5C0-FEC8-4370-AF45-02E3AEF6F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659144"/>
            <a:ext cx="3566160" cy="18288"/>
          </a:xfrm>
          <a:custGeom>
            <a:avLst/>
            <a:gdLst>
              <a:gd name="connsiteX0" fmla="*/ 0 w 3566160"/>
              <a:gd name="connsiteY0" fmla="*/ 0 h 18288"/>
              <a:gd name="connsiteX1" fmla="*/ 665683 w 3566160"/>
              <a:gd name="connsiteY1" fmla="*/ 0 h 18288"/>
              <a:gd name="connsiteX2" fmla="*/ 1331366 w 3566160"/>
              <a:gd name="connsiteY2" fmla="*/ 0 h 18288"/>
              <a:gd name="connsiteX3" fmla="*/ 1818742 w 3566160"/>
              <a:gd name="connsiteY3" fmla="*/ 0 h 18288"/>
              <a:gd name="connsiteX4" fmla="*/ 2413102 w 3566160"/>
              <a:gd name="connsiteY4" fmla="*/ 0 h 18288"/>
              <a:gd name="connsiteX5" fmla="*/ 2936138 w 3566160"/>
              <a:gd name="connsiteY5" fmla="*/ 0 h 18288"/>
              <a:gd name="connsiteX6" fmla="*/ 3566160 w 3566160"/>
              <a:gd name="connsiteY6" fmla="*/ 0 h 18288"/>
              <a:gd name="connsiteX7" fmla="*/ 3566160 w 3566160"/>
              <a:gd name="connsiteY7" fmla="*/ 18288 h 18288"/>
              <a:gd name="connsiteX8" fmla="*/ 2971800 w 3566160"/>
              <a:gd name="connsiteY8" fmla="*/ 18288 h 18288"/>
              <a:gd name="connsiteX9" fmla="*/ 2448763 w 3566160"/>
              <a:gd name="connsiteY9" fmla="*/ 18288 h 18288"/>
              <a:gd name="connsiteX10" fmla="*/ 1854403 w 3566160"/>
              <a:gd name="connsiteY10" fmla="*/ 18288 h 18288"/>
              <a:gd name="connsiteX11" fmla="*/ 1295705 w 3566160"/>
              <a:gd name="connsiteY11" fmla="*/ 18288 h 18288"/>
              <a:gd name="connsiteX12" fmla="*/ 772668 w 3566160"/>
              <a:gd name="connsiteY12" fmla="*/ 18288 h 18288"/>
              <a:gd name="connsiteX13" fmla="*/ 0 w 3566160"/>
              <a:gd name="connsiteY13" fmla="*/ 18288 h 18288"/>
              <a:gd name="connsiteX14" fmla="*/ 0 w 356616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66160" h="18288" fill="none" extrusionOk="0">
                <a:moveTo>
                  <a:pt x="0" y="0"/>
                </a:moveTo>
                <a:cubicBezTo>
                  <a:pt x="222644" y="15773"/>
                  <a:pt x="447078" y="-30288"/>
                  <a:pt x="665683" y="0"/>
                </a:cubicBezTo>
                <a:cubicBezTo>
                  <a:pt x="884288" y="30288"/>
                  <a:pt x="1132425" y="-6167"/>
                  <a:pt x="1331366" y="0"/>
                </a:cubicBezTo>
                <a:cubicBezTo>
                  <a:pt x="1530307" y="6167"/>
                  <a:pt x="1680942" y="17562"/>
                  <a:pt x="1818742" y="0"/>
                </a:cubicBezTo>
                <a:cubicBezTo>
                  <a:pt x="1956542" y="-17562"/>
                  <a:pt x="2130227" y="23032"/>
                  <a:pt x="2413102" y="0"/>
                </a:cubicBezTo>
                <a:cubicBezTo>
                  <a:pt x="2695977" y="-23032"/>
                  <a:pt x="2679988" y="-13260"/>
                  <a:pt x="2936138" y="0"/>
                </a:cubicBezTo>
                <a:cubicBezTo>
                  <a:pt x="3192288" y="13260"/>
                  <a:pt x="3378668" y="16268"/>
                  <a:pt x="3566160" y="0"/>
                </a:cubicBezTo>
                <a:cubicBezTo>
                  <a:pt x="3566199" y="7328"/>
                  <a:pt x="3566779" y="9982"/>
                  <a:pt x="3566160" y="18288"/>
                </a:cubicBezTo>
                <a:cubicBezTo>
                  <a:pt x="3315478" y="45899"/>
                  <a:pt x="3188272" y="-7574"/>
                  <a:pt x="2971800" y="18288"/>
                </a:cubicBezTo>
                <a:cubicBezTo>
                  <a:pt x="2755328" y="44150"/>
                  <a:pt x="2598570" y="34692"/>
                  <a:pt x="2448763" y="18288"/>
                </a:cubicBezTo>
                <a:cubicBezTo>
                  <a:pt x="2298956" y="1884"/>
                  <a:pt x="2011344" y="-7043"/>
                  <a:pt x="1854403" y="18288"/>
                </a:cubicBezTo>
                <a:cubicBezTo>
                  <a:pt x="1697462" y="43619"/>
                  <a:pt x="1444994" y="618"/>
                  <a:pt x="1295705" y="18288"/>
                </a:cubicBezTo>
                <a:cubicBezTo>
                  <a:pt x="1146416" y="35958"/>
                  <a:pt x="965401" y="42167"/>
                  <a:pt x="772668" y="18288"/>
                </a:cubicBezTo>
                <a:cubicBezTo>
                  <a:pt x="579935" y="-5591"/>
                  <a:pt x="352420" y="-19381"/>
                  <a:pt x="0" y="18288"/>
                </a:cubicBezTo>
                <a:cubicBezTo>
                  <a:pt x="-593" y="9736"/>
                  <a:pt x="244" y="6610"/>
                  <a:pt x="0" y="0"/>
                </a:cubicBezTo>
                <a:close/>
              </a:path>
              <a:path w="3566160" h="18288" stroke="0" extrusionOk="0">
                <a:moveTo>
                  <a:pt x="0" y="0"/>
                </a:moveTo>
                <a:cubicBezTo>
                  <a:pt x="169947" y="-5008"/>
                  <a:pt x="340602" y="-17518"/>
                  <a:pt x="594360" y="0"/>
                </a:cubicBezTo>
                <a:cubicBezTo>
                  <a:pt x="848118" y="17518"/>
                  <a:pt x="997921" y="8866"/>
                  <a:pt x="1224382" y="0"/>
                </a:cubicBezTo>
                <a:cubicBezTo>
                  <a:pt x="1450843" y="-8866"/>
                  <a:pt x="1572343" y="8392"/>
                  <a:pt x="1783080" y="0"/>
                </a:cubicBezTo>
                <a:cubicBezTo>
                  <a:pt x="1993817" y="-8392"/>
                  <a:pt x="2266728" y="2126"/>
                  <a:pt x="2448763" y="0"/>
                </a:cubicBezTo>
                <a:cubicBezTo>
                  <a:pt x="2630798" y="-2126"/>
                  <a:pt x="2815508" y="-13843"/>
                  <a:pt x="3043123" y="0"/>
                </a:cubicBezTo>
                <a:cubicBezTo>
                  <a:pt x="3270738" y="13843"/>
                  <a:pt x="3420568" y="2184"/>
                  <a:pt x="3566160" y="0"/>
                </a:cubicBezTo>
                <a:cubicBezTo>
                  <a:pt x="3566487" y="8595"/>
                  <a:pt x="3566088" y="13110"/>
                  <a:pt x="3566160" y="18288"/>
                </a:cubicBezTo>
                <a:cubicBezTo>
                  <a:pt x="3421748" y="9323"/>
                  <a:pt x="3176383" y="-3939"/>
                  <a:pt x="2971800" y="18288"/>
                </a:cubicBezTo>
                <a:cubicBezTo>
                  <a:pt x="2767217" y="40515"/>
                  <a:pt x="2590769" y="4336"/>
                  <a:pt x="2306117" y="18288"/>
                </a:cubicBezTo>
                <a:cubicBezTo>
                  <a:pt x="2021465" y="32240"/>
                  <a:pt x="1860727" y="-9280"/>
                  <a:pt x="1676095" y="18288"/>
                </a:cubicBezTo>
                <a:cubicBezTo>
                  <a:pt x="1491463" y="45856"/>
                  <a:pt x="1329173" y="5765"/>
                  <a:pt x="1153058" y="18288"/>
                </a:cubicBezTo>
                <a:cubicBezTo>
                  <a:pt x="976943" y="30811"/>
                  <a:pt x="895178" y="4751"/>
                  <a:pt x="665683" y="18288"/>
                </a:cubicBezTo>
                <a:cubicBezTo>
                  <a:pt x="436189" y="31825"/>
                  <a:pt x="302924" y="2002"/>
                  <a:pt x="0" y="18288"/>
                </a:cubicBezTo>
                <a:cubicBezTo>
                  <a:pt x="822" y="10564"/>
                  <a:pt x="-23" y="457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448976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4404D6-4AFD-9880-EE36-DF96F5862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936" y="2807167"/>
            <a:ext cx="3895522" cy="338639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We found three sensors on the sump.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A turbidity and temperature sensor.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The Pressure sensor.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Magnetic sensor for the position of the distribution valve.</a:t>
            </a:r>
          </a:p>
        </p:txBody>
      </p:sp>
      <p:pic>
        <p:nvPicPr>
          <p:cNvPr id="4098" name="Picture 2" descr="Image preview">
            <a:extLst>
              <a:ext uri="{FF2B5EF4-FFF2-40B4-BE49-F238E27FC236}">
                <a16:creationId xmlns:a16="http://schemas.microsoft.com/office/drawing/2014/main" id="{89B30A13-9101-4B65-BB26-519B0FFE44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" r="-2" b="24260"/>
          <a:stretch/>
        </p:blipFill>
        <p:spPr bwMode="auto">
          <a:xfrm>
            <a:off x="6390588" y="468161"/>
            <a:ext cx="2143355" cy="2157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Image preview">
            <a:extLst>
              <a:ext uri="{FF2B5EF4-FFF2-40B4-BE49-F238E27FC236}">
                <a16:creationId xmlns:a16="http://schemas.microsoft.com/office/drawing/2014/main" id="{41C7C750-B149-2D24-D083-E22F9AB2B5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18431" b="3"/>
          <a:stretch/>
        </p:blipFill>
        <p:spPr bwMode="auto">
          <a:xfrm>
            <a:off x="9312874" y="485101"/>
            <a:ext cx="2028971" cy="2140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Image preview">
            <a:extLst>
              <a:ext uri="{FF2B5EF4-FFF2-40B4-BE49-F238E27FC236}">
                <a16:creationId xmlns:a16="http://schemas.microsoft.com/office/drawing/2014/main" id="{C0D1C253-56DC-9FCF-F334-DF43201D43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77" r="3" b="22314"/>
          <a:stretch/>
        </p:blipFill>
        <p:spPr bwMode="auto">
          <a:xfrm>
            <a:off x="5422144" y="4010729"/>
            <a:ext cx="3099816" cy="2004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red plastic object with wires&#10;&#10;Description automatically generated">
            <a:extLst>
              <a:ext uri="{FF2B5EF4-FFF2-40B4-BE49-F238E27FC236}">
                <a16:creationId xmlns:a16="http://schemas.microsoft.com/office/drawing/2014/main" id="{FED01A8C-1495-DDFF-B1B5-29B8AF87BB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874" y="4024275"/>
            <a:ext cx="2637958" cy="19784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BD799B-3A1B-C517-057A-D6DF55B3DEC2}"/>
              </a:ext>
            </a:extLst>
          </p:cNvPr>
          <p:cNvSpPr txBox="1"/>
          <p:nvPr/>
        </p:nvSpPr>
        <p:spPr>
          <a:xfrm>
            <a:off x="6496049" y="2807167"/>
            <a:ext cx="1819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Turbidity Sensor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842FCE-79EA-9B1A-2BE4-2B8BFA330DB2}"/>
              </a:ext>
            </a:extLst>
          </p:cNvPr>
          <p:cNvSpPr txBox="1"/>
          <p:nvPr/>
        </p:nvSpPr>
        <p:spPr>
          <a:xfrm>
            <a:off x="9342500" y="2825344"/>
            <a:ext cx="1819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Pressure Sensor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5BB52-71D5-1868-9421-F469722DC2CA}"/>
              </a:ext>
            </a:extLst>
          </p:cNvPr>
          <p:cNvSpPr txBox="1"/>
          <p:nvPr/>
        </p:nvSpPr>
        <p:spPr>
          <a:xfrm>
            <a:off x="9770364" y="6061039"/>
            <a:ext cx="200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Magnetic Sensor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8B82D8-9F2C-7D31-484E-42D71E34AD2F}"/>
              </a:ext>
            </a:extLst>
          </p:cNvPr>
          <p:cNvSpPr txBox="1"/>
          <p:nvPr/>
        </p:nvSpPr>
        <p:spPr>
          <a:xfrm>
            <a:off x="5982767" y="6061039"/>
            <a:ext cx="2002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Post for Magnetic Sensor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1E04704-6FF7-7942-98F4-A2779805E8FD}"/>
              </a:ext>
            </a:extLst>
          </p:cNvPr>
          <p:cNvSpPr/>
          <p:nvPr/>
        </p:nvSpPr>
        <p:spPr>
          <a:xfrm>
            <a:off x="6781698" y="4143178"/>
            <a:ext cx="733425" cy="714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46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1" name="Rectangle 1050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F982BF-508C-4D73-3250-C4FAEE652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Circulation Pump</a:t>
            </a:r>
          </a:p>
        </p:txBody>
      </p:sp>
      <p:sp>
        <p:nvSpPr>
          <p:cNvPr id="105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557861-B30F-DC83-1EF9-C99869201A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706624"/>
            <a:ext cx="586232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We did not remove the pump as it was sealed into the sump, and we did not want to break it.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The pump takes water in from the main hole in the sump and outputs through the distribution cap.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BLDC motor</a:t>
            </a:r>
          </a:p>
        </p:txBody>
      </p:sp>
      <p:pic>
        <p:nvPicPr>
          <p:cNvPr id="5" name="Picture 6" descr="Image preview">
            <a:extLst>
              <a:ext uri="{FF2B5EF4-FFF2-40B4-BE49-F238E27FC236}">
                <a16:creationId xmlns:a16="http://schemas.microsoft.com/office/drawing/2014/main" id="{97B0C460-DC0E-A4BF-3734-EA5830C978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" t="83" r="-2142" b="35283"/>
          <a:stretch/>
        </p:blipFill>
        <p:spPr bwMode="auto">
          <a:xfrm>
            <a:off x="7435134" y="329184"/>
            <a:ext cx="3821084" cy="3241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preview">
            <a:extLst>
              <a:ext uri="{FF2B5EF4-FFF2-40B4-BE49-F238E27FC236}">
                <a16:creationId xmlns:a16="http://schemas.microsoft.com/office/drawing/2014/main" id="{692C3AE7-5CDA-56BD-BC73-9A678BF25F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31" r="1" b="10408"/>
          <a:stretch/>
        </p:blipFill>
        <p:spPr bwMode="auto">
          <a:xfrm>
            <a:off x="8114789" y="4049083"/>
            <a:ext cx="2461774" cy="2549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3483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5" name="Rectangle 5134">
            <a:extLst>
              <a:ext uri="{FF2B5EF4-FFF2-40B4-BE49-F238E27FC236}">
                <a16:creationId xmlns:a16="http://schemas.microsoft.com/office/drawing/2014/main" id="{94BFCCA4-109C-4B21-816E-144FE75C3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8F4136-EB49-ABA3-EDA5-EDE7B154E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18" y="643465"/>
            <a:ext cx="3895359" cy="18466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Drain Pump</a:t>
            </a:r>
          </a:p>
        </p:txBody>
      </p:sp>
      <p:sp>
        <p:nvSpPr>
          <p:cNvPr id="5137" name="sketch line">
            <a:extLst>
              <a:ext uri="{FF2B5EF4-FFF2-40B4-BE49-F238E27FC236}">
                <a16:creationId xmlns:a16="http://schemas.microsoft.com/office/drawing/2014/main" id="{0059B5C0-FEC8-4370-AF45-02E3AEF6F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659144"/>
            <a:ext cx="3566160" cy="18288"/>
          </a:xfrm>
          <a:custGeom>
            <a:avLst/>
            <a:gdLst>
              <a:gd name="connsiteX0" fmla="*/ 0 w 3566160"/>
              <a:gd name="connsiteY0" fmla="*/ 0 h 18288"/>
              <a:gd name="connsiteX1" fmla="*/ 665683 w 3566160"/>
              <a:gd name="connsiteY1" fmla="*/ 0 h 18288"/>
              <a:gd name="connsiteX2" fmla="*/ 1331366 w 3566160"/>
              <a:gd name="connsiteY2" fmla="*/ 0 h 18288"/>
              <a:gd name="connsiteX3" fmla="*/ 1818742 w 3566160"/>
              <a:gd name="connsiteY3" fmla="*/ 0 h 18288"/>
              <a:gd name="connsiteX4" fmla="*/ 2413102 w 3566160"/>
              <a:gd name="connsiteY4" fmla="*/ 0 h 18288"/>
              <a:gd name="connsiteX5" fmla="*/ 2936138 w 3566160"/>
              <a:gd name="connsiteY5" fmla="*/ 0 h 18288"/>
              <a:gd name="connsiteX6" fmla="*/ 3566160 w 3566160"/>
              <a:gd name="connsiteY6" fmla="*/ 0 h 18288"/>
              <a:gd name="connsiteX7" fmla="*/ 3566160 w 3566160"/>
              <a:gd name="connsiteY7" fmla="*/ 18288 h 18288"/>
              <a:gd name="connsiteX8" fmla="*/ 2971800 w 3566160"/>
              <a:gd name="connsiteY8" fmla="*/ 18288 h 18288"/>
              <a:gd name="connsiteX9" fmla="*/ 2448763 w 3566160"/>
              <a:gd name="connsiteY9" fmla="*/ 18288 h 18288"/>
              <a:gd name="connsiteX10" fmla="*/ 1854403 w 3566160"/>
              <a:gd name="connsiteY10" fmla="*/ 18288 h 18288"/>
              <a:gd name="connsiteX11" fmla="*/ 1295705 w 3566160"/>
              <a:gd name="connsiteY11" fmla="*/ 18288 h 18288"/>
              <a:gd name="connsiteX12" fmla="*/ 772668 w 3566160"/>
              <a:gd name="connsiteY12" fmla="*/ 18288 h 18288"/>
              <a:gd name="connsiteX13" fmla="*/ 0 w 3566160"/>
              <a:gd name="connsiteY13" fmla="*/ 18288 h 18288"/>
              <a:gd name="connsiteX14" fmla="*/ 0 w 356616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66160" h="18288" fill="none" extrusionOk="0">
                <a:moveTo>
                  <a:pt x="0" y="0"/>
                </a:moveTo>
                <a:cubicBezTo>
                  <a:pt x="222644" y="15773"/>
                  <a:pt x="447078" y="-30288"/>
                  <a:pt x="665683" y="0"/>
                </a:cubicBezTo>
                <a:cubicBezTo>
                  <a:pt x="884288" y="30288"/>
                  <a:pt x="1132425" y="-6167"/>
                  <a:pt x="1331366" y="0"/>
                </a:cubicBezTo>
                <a:cubicBezTo>
                  <a:pt x="1530307" y="6167"/>
                  <a:pt x="1680942" y="17562"/>
                  <a:pt x="1818742" y="0"/>
                </a:cubicBezTo>
                <a:cubicBezTo>
                  <a:pt x="1956542" y="-17562"/>
                  <a:pt x="2130227" y="23032"/>
                  <a:pt x="2413102" y="0"/>
                </a:cubicBezTo>
                <a:cubicBezTo>
                  <a:pt x="2695977" y="-23032"/>
                  <a:pt x="2679988" y="-13260"/>
                  <a:pt x="2936138" y="0"/>
                </a:cubicBezTo>
                <a:cubicBezTo>
                  <a:pt x="3192288" y="13260"/>
                  <a:pt x="3378668" y="16268"/>
                  <a:pt x="3566160" y="0"/>
                </a:cubicBezTo>
                <a:cubicBezTo>
                  <a:pt x="3566199" y="7328"/>
                  <a:pt x="3566779" y="9982"/>
                  <a:pt x="3566160" y="18288"/>
                </a:cubicBezTo>
                <a:cubicBezTo>
                  <a:pt x="3315478" y="45899"/>
                  <a:pt x="3188272" y="-7574"/>
                  <a:pt x="2971800" y="18288"/>
                </a:cubicBezTo>
                <a:cubicBezTo>
                  <a:pt x="2755328" y="44150"/>
                  <a:pt x="2598570" y="34692"/>
                  <a:pt x="2448763" y="18288"/>
                </a:cubicBezTo>
                <a:cubicBezTo>
                  <a:pt x="2298956" y="1884"/>
                  <a:pt x="2011344" y="-7043"/>
                  <a:pt x="1854403" y="18288"/>
                </a:cubicBezTo>
                <a:cubicBezTo>
                  <a:pt x="1697462" y="43619"/>
                  <a:pt x="1444994" y="618"/>
                  <a:pt x="1295705" y="18288"/>
                </a:cubicBezTo>
                <a:cubicBezTo>
                  <a:pt x="1146416" y="35958"/>
                  <a:pt x="965401" y="42167"/>
                  <a:pt x="772668" y="18288"/>
                </a:cubicBezTo>
                <a:cubicBezTo>
                  <a:pt x="579935" y="-5591"/>
                  <a:pt x="352420" y="-19381"/>
                  <a:pt x="0" y="18288"/>
                </a:cubicBezTo>
                <a:cubicBezTo>
                  <a:pt x="-593" y="9736"/>
                  <a:pt x="244" y="6610"/>
                  <a:pt x="0" y="0"/>
                </a:cubicBezTo>
                <a:close/>
              </a:path>
              <a:path w="3566160" h="18288" stroke="0" extrusionOk="0">
                <a:moveTo>
                  <a:pt x="0" y="0"/>
                </a:moveTo>
                <a:cubicBezTo>
                  <a:pt x="169947" y="-5008"/>
                  <a:pt x="340602" y="-17518"/>
                  <a:pt x="594360" y="0"/>
                </a:cubicBezTo>
                <a:cubicBezTo>
                  <a:pt x="848118" y="17518"/>
                  <a:pt x="997921" y="8866"/>
                  <a:pt x="1224382" y="0"/>
                </a:cubicBezTo>
                <a:cubicBezTo>
                  <a:pt x="1450843" y="-8866"/>
                  <a:pt x="1572343" y="8392"/>
                  <a:pt x="1783080" y="0"/>
                </a:cubicBezTo>
                <a:cubicBezTo>
                  <a:pt x="1993817" y="-8392"/>
                  <a:pt x="2266728" y="2126"/>
                  <a:pt x="2448763" y="0"/>
                </a:cubicBezTo>
                <a:cubicBezTo>
                  <a:pt x="2630798" y="-2126"/>
                  <a:pt x="2815508" y="-13843"/>
                  <a:pt x="3043123" y="0"/>
                </a:cubicBezTo>
                <a:cubicBezTo>
                  <a:pt x="3270738" y="13843"/>
                  <a:pt x="3420568" y="2184"/>
                  <a:pt x="3566160" y="0"/>
                </a:cubicBezTo>
                <a:cubicBezTo>
                  <a:pt x="3566487" y="8595"/>
                  <a:pt x="3566088" y="13110"/>
                  <a:pt x="3566160" y="18288"/>
                </a:cubicBezTo>
                <a:cubicBezTo>
                  <a:pt x="3421748" y="9323"/>
                  <a:pt x="3176383" y="-3939"/>
                  <a:pt x="2971800" y="18288"/>
                </a:cubicBezTo>
                <a:cubicBezTo>
                  <a:pt x="2767217" y="40515"/>
                  <a:pt x="2590769" y="4336"/>
                  <a:pt x="2306117" y="18288"/>
                </a:cubicBezTo>
                <a:cubicBezTo>
                  <a:pt x="2021465" y="32240"/>
                  <a:pt x="1860727" y="-9280"/>
                  <a:pt x="1676095" y="18288"/>
                </a:cubicBezTo>
                <a:cubicBezTo>
                  <a:pt x="1491463" y="45856"/>
                  <a:pt x="1329173" y="5765"/>
                  <a:pt x="1153058" y="18288"/>
                </a:cubicBezTo>
                <a:cubicBezTo>
                  <a:pt x="976943" y="30811"/>
                  <a:pt x="895178" y="4751"/>
                  <a:pt x="665683" y="18288"/>
                </a:cubicBezTo>
                <a:cubicBezTo>
                  <a:pt x="436189" y="31825"/>
                  <a:pt x="302924" y="2002"/>
                  <a:pt x="0" y="18288"/>
                </a:cubicBezTo>
                <a:cubicBezTo>
                  <a:pt x="822" y="10564"/>
                  <a:pt x="-23" y="457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448976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4E456A-D0AE-1B0A-3448-A2E2224BA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936" y="2807167"/>
            <a:ext cx="3895522" cy="338639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The drain pump takes water in from the main sump hole and then outputs through the drain hose.</a:t>
            </a:r>
          </a:p>
          <a:p>
            <a:pPr marL="285750" indent="-228600">
              <a:buClr>
                <a:srgbClr val="F58220"/>
              </a:buClr>
              <a:buFont typeface="Arial" panose="020B0604020202020204" pitchFamily="34" charset="0"/>
              <a:buChar char="•"/>
            </a:pPr>
            <a:r>
              <a:rPr lang="en-US" sz="2200"/>
              <a:t> AC Laminated motor with attached PCB</a:t>
            </a:r>
          </a:p>
        </p:txBody>
      </p:sp>
      <p:pic>
        <p:nvPicPr>
          <p:cNvPr id="5130" name="Picture 10" descr="Image preview">
            <a:extLst>
              <a:ext uri="{FF2B5EF4-FFF2-40B4-BE49-F238E27FC236}">
                <a16:creationId xmlns:a16="http://schemas.microsoft.com/office/drawing/2014/main" id="{F5715E86-243F-1636-EC96-E591C6244E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55" t="22106" r="13663" b="21807"/>
          <a:stretch/>
        </p:blipFill>
        <p:spPr bwMode="auto">
          <a:xfrm>
            <a:off x="5344311" y="300826"/>
            <a:ext cx="2797328" cy="2721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preview">
            <a:extLst>
              <a:ext uri="{FF2B5EF4-FFF2-40B4-BE49-F238E27FC236}">
                <a16:creationId xmlns:a16="http://schemas.microsoft.com/office/drawing/2014/main" id="{89D55EC5-254E-647B-0B2B-91CE0993BD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7" t="19656" r="9688" b="13233"/>
          <a:stretch/>
        </p:blipFill>
        <p:spPr bwMode="auto">
          <a:xfrm>
            <a:off x="8915809" y="484218"/>
            <a:ext cx="2797328" cy="2231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preview">
            <a:extLst>
              <a:ext uri="{FF2B5EF4-FFF2-40B4-BE49-F238E27FC236}">
                <a16:creationId xmlns:a16="http://schemas.microsoft.com/office/drawing/2014/main" id="{12B10B3C-0DF3-E0B8-0B43-990A62F5A8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12" t="21783" r="22339" b="11552"/>
          <a:stretch/>
        </p:blipFill>
        <p:spPr bwMode="auto">
          <a:xfrm>
            <a:off x="5468022" y="3537504"/>
            <a:ext cx="2382337" cy="2433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preview">
            <a:extLst>
              <a:ext uri="{FF2B5EF4-FFF2-40B4-BE49-F238E27FC236}">
                <a16:creationId xmlns:a16="http://schemas.microsoft.com/office/drawing/2014/main" id="{895C2DDA-F697-52CA-BB22-858E58D50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5" t="14228" r="23917" b="36174"/>
          <a:stretch/>
        </p:blipFill>
        <p:spPr bwMode="auto">
          <a:xfrm>
            <a:off x="8698621" y="3587852"/>
            <a:ext cx="3064483" cy="2398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43026F-D9FE-88D0-5E09-62B5DA19C286}"/>
              </a:ext>
            </a:extLst>
          </p:cNvPr>
          <p:cNvSpPr txBox="1"/>
          <p:nvPr/>
        </p:nvSpPr>
        <p:spPr>
          <a:xfrm>
            <a:off x="5772727" y="3100639"/>
            <a:ext cx="1735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PCB Controller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3B96BA-662C-E32E-D7BD-B9B4941F0906}"/>
              </a:ext>
            </a:extLst>
          </p:cNvPr>
          <p:cNvSpPr txBox="1"/>
          <p:nvPr/>
        </p:nvSpPr>
        <p:spPr>
          <a:xfrm>
            <a:off x="9321226" y="2815534"/>
            <a:ext cx="1986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Pump with impeller attached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0FA55A-F303-F3F6-466D-3635DDEA6B68}"/>
              </a:ext>
            </a:extLst>
          </p:cNvPr>
          <p:cNvSpPr txBox="1"/>
          <p:nvPr/>
        </p:nvSpPr>
        <p:spPr>
          <a:xfrm>
            <a:off x="6094120" y="6045126"/>
            <a:ext cx="1819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Impeller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51F3B3-1E54-6F3D-B85F-0572712DCD21}"/>
              </a:ext>
            </a:extLst>
          </p:cNvPr>
          <p:cNvSpPr txBox="1"/>
          <p:nvPr/>
        </p:nvSpPr>
        <p:spPr>
          <a:xfrm>
            <a:off x="9282839" y="5985897"/>
            <a:ext cx="2063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Motor with impeller removed</a:t>
            </a:r>
          </a:p>
        </p:txBody>
      </p:sp>
    </p:spTree>
    <p:extLst>
      <p:ext uri="{BB962C8B-B14F-4D97-AF65-F5344CB8AC3E}">
        <p14:creationId xmlns:p14="http://schemas.microsoft.com/office/powerpoint/2010/main" val="1306169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B6B35-AD9C-CEF5-E6DC-31FC17DE7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Flow Diagram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6E12027-C204-2C14-EEB3-7A78837033C9}"/>
              </a:ext>
            </a:extLst>
          </p:cNvPr>
          <p:cNvSpPr/>
          <p:nvPr/>
        </p:nvSpPr>
        <p:spPr>
          <a:xfrm>
            <a:off x="615634" y="1690688"/>
            <a:ext cx="896293" cy="77859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Inlet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9A7CD9-CBEE-E442-2BB4-B01756F39745}"/>
              </a:ext>
            </a:extLst>
          </p:cNvPr>
          <p:cNvSpPr/>
          <p:nvPr/>
        </p:nvSpPr>
        <p:spPr>
          <a:xfrm>
            <a:off x="402876" y="161808"/>
            <a:ext cx="1321808" cy="7785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Water 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7FED7E7-1E52-DDD7-120F-47C870B3CEB8}"/>
              </a:ext>
            </a:extLst>
          </p:cNvPr>
          <p:cNvCxnSpPr>
            <a:stCxn id="5" idx="2"/>
            <a:endCxn id="4" idx="0"/>
          </p:cNvCxnSpPr>
          <p:nvPr/>
        </p:nvCxnSpPr>
        <p:spPr>
          <a:xfrm>
            <a:off x="1063780" y="940406"/>
            <a:ext cx="1" cy="7502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8B41D46-20F0-81BA-EFFE-062930014BB0}"/>
              </a:ext>
            </a:extLst>
          </p:cNvPr>
          <p:cNvCxnSpPr>
            <a:stCxn id="4" idx="4"/>
          </p:cNvCxnSpPr>
          <p:nvPr/>
        </p:nvCxnSpPr>
        <p:spPr>
          <a:xfrm flipH="1">
            <a:off x="1063780" y="2469286"/>
            <a:ext cx="1" cy="9597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717D6C-0868-FE7C-0446-96D19A95B957}"/>
              </a:ext>
            </a:extLst>
          </p:cNvPr>
          <p:cNvCxnSpPr>
            <a:cxnSpLocks/>
          </p:cNvCxnSpPr>
          <p:nvPr/>
        </p:nvCxnSpPr>
        <p:spPr>
          <a:xfrm flipV="1">
            <a:off x="1063780" y="3428999"/>
            <a:ext cx="66090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F13E0C6-9354-0C22-B538-C4CE79668220}"/>
              </a:ext>
            </a:extLst>
          </p:cNvPr>
          <p:cNvSpPr/>
          <p:nvPr/>
        </p:nvSpPr>
        <p:spPr>
          <a:xfrm>
            <a:off x="609574" y="4580572"/>
            <a:ext cx="1109050" cy="10072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Drain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315E171-B6F5-D784-0891-E215976832DA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1718624" y="5076313"/>
            <a:ext cx="221072" cy="78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C37520-BF74-6E81-51D8-753730406CBA}"/>
              </a:ext>
            </a:extLst>
          </p:cNvPr>
          <p:cNvCxnSpPr>
            <a:cxnSpLocks/>
          </p:cNvCxnSpPr>
          <p:nvPr/>
        </p:nvCxnSpPr>
        <p:spPr>
          <a:xfrm>
            <a:off x="2561390" y="4124483"/>
            <a:ext cx="0" cy="4815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5E5171-714D-89D3-AB17-A507683A91CE}"/>
              </a:ext>
            </a:extLst>
          </p:cNvPr>
          <p:cNvCxnSpPr>
            <a:cxnSpLocks/>
            <a:endCxn id="86" idx="3"/>
          </p:cNvCxnSpPr>
          <p:nvPr/>
        </p:nvCxnSpPr>
        <p:spPr>
          <a:xfrm>
            <a:off x="3389771" y="3425060"/>
            <a:ext cx="444005" cy="39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91AECE-8F9B-DBCA-04BB-B3C6F7ADCFC8}"/>
              </a:ext>
            </a:extLst>
          </p:cNvPr>
          <p:cNvCxnSpPr>
            <a:cxnSpLocks/>
            <a:stCxn id="86" idx="0"/>
          </p:cNvCxnSpPr>
          <p:nvPr/>
        </p:nvCxnSpPr>
        <p:spPr>
          <a:xfrm flipV="1">
            <a:off x="4967153" y="3417178"/>
            <a:ext cx="539535" cy="118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7DA784A-33B7-5CC6-695A-ACCBF32D4022}"/>
              </a:ext>
            </a:extLst>
          </p:cNvPr>
          <p:cNvCxnSpPr>
            <a:cxnSpLocks/>
          </p:cNvCxnSpPr>
          <p:nvPr/>
        </p:nvCxnSpPr>
        <p:spPr>
          <a:xfrm flipV="1">
            <a:off x="7122465" y="2248741"/>
            <a:ext cx="763251" cy="6822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C30869E-237A-03EB-1ED7-C1B0F75C3E89}"/>
              </a:ext>
            </a:extLst>
          </p:cNvPr>
          <p:cNvCxnSpPr>
            <a:cxnSpLocks/>
            <a:endCxn id="60" idx="2"/>
          </p:cNvCxnSpPr>
          <p:nvPr/>
        </p:nvCxnSpPr>
        <p:spPr>
          <a:xfrm>
            <a:off x="7481146" y="3456746"/>
            <a:ext cx="724524" cy="386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D63A48C-3FA1-BFF5-6D5C-60D0CB348551}"/>
              </a:ext>
            </a:extLst>
          </p:cNvPr>
          <p:cNvCxnSpPr>
            <a:cxnSpLocks/>
            <a:endCxn id="59" idx="2"/>
          </p:cNvCxnSpPr>
          <p:nvPr/>
        </p:nvCxnSpPr>
        <p:spPr>
          <a:xfrm>
            <a:off x="6956769" y="3941461"/>
            <a:ext cx="723530" cy="6772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A6DC8CB6-EE67-FAD5-FD84-99E83E0E8519}"/>
              </a:ext>
            </a:extLst>
          </p:cNvPr>
          <p:cNvSpPr/>
          <p:nvPr/>
        </p:nvSpPr>
        <p:spPr>
          <a:xfrm>
            <a:off x="1724685" y="2639918"/>
            <a:ext cx="1665086" cy="1484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Sump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1F1D4EE-831D-478C-ED44-839B6D43F862}"/>
              </a:ext>
            </a:extLst>
          </p:cNvPr>
          <p:cNvSpPr/>
          <p:nvPr/>
        </p:nvSpPr>
        <p:spPr>
          <a:xfrm>
            <a:off x="5506688" y="2731096"/>
            <a:ext cx="1974458" cy="13255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Distribution Cap 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3A21908-6E9F-20C7-7E0C-09388B48F40D}"/>
              </a:ext>
            </a:extLst>
          </p:cNvPr>
          <p:cNvSpPr/>
          <p:nvPr/>
        </p:nvSpPr>
        <p:spPr>
          <a:xfrm>
            <a:off x="7815749" y="1643641"/>
            <a:ext cx="1418787" cy="87269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Bottom Spray head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2684AB75-0790-DA28-67A4-73752C69761B}"/>
              </a:ext>
            </a:extLst>
          </p:cNvPr>
          <p:cNvSpPr/>
          <p:nvPr/>
        </p:nvSpPr>
        <p:spPr>
          <a:xfrm>
            <a:off x="7680299" y="4182393"/>
            <a:ext cx="1554237" cy="87269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Top Spray head 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97D27E1-3700-5F40-C1DB-E4D033A989F1}"/>
              </a:ext>
            </a:extLst>
          </p:cNvPr>
          <p:cNvSpPr/>
          <p:nvPr/>
        </p:nvSpPr>
        <p:spPr>
          <a:xfrm>
            <a:off x="8205670" y="2879612"/>
            <a:ext cx="1736031" cy="11619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Silverware Spray</a:t>
            </a:r>
          </a:p>
        </p:txBody>
      </p: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FE66E8D2-AB59-08E1-4B97-B77DE97701E1}"/>
              </a:ext>
            </a:extLst>
          </p:cNvPr>
          <p:cNvCxnSpPr>
            <a:stCxn id="57" idx="6"/>
          </p:cNvCxnSpPr>
          <p:nvPr/>
        </p:nvCxnSpPr>
        <p:spPr>
          <a:xfrm>
            <a:off x="9234536" y="2079988"/>
            <a:ext cx="1955547" cy="137675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5D710B26-99FA-20E6-5973-235B2775B287}"/>
              </a:ext>
            </a:extLst>
          </p:cNvPr>
          <p:cNvCxnSpPr>
            <a:stCxn id="59" idx="6"/>
          </p:cNvCxnSpPr>
          <p:nvPr/>
        </p:nvCxnSpPr>
        <p:spPr>
          <a:xfrm flipV="1">
            <a:off x="9234536" y="3456745"/>
            <a:ext cx="1955547" cy="1161995"/>
          </a:xfrm>
          <a:prstGeom prst="bentConnector3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F5A9D91-2C60-CDC2-2878-EA5AE2EC11EA}"/>
              </a:ext>
            </a:extLst>
          </p:cNvPr>
          <p:cNvCxnSpPr>
            <a:cxnSpLocks/>
            <a:stCxn id="60" idx="6"/>
          </p:cNvCxnSpPr>
          <p:nvPr/>
        </p:nvCxnSpPr>
        <p:spPr>
          <a:xfrm>
            <a:off x="9941701" y="3460610"/>
            <a:ext cx="69050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8D80AED-184B-A383-67E3-387F8A02E0F7}"/>
              </a:ext>
            </a:extLst>
          </p:cNvPr>
          <p:cNvCxnSpPr/>
          <p:nvPr/>
        </p:nvCxnSpPr>
        <p:spPr>
          <a:xfrm>
            <a:off x="11190083" y="3456745"/>
            <a:ext cx="0" cy="29983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971DE7F-1BC7-D5FD-F298-013D925A86FD}"/>
              </a:ext>
            </a:extLst>
          </p:cNvPr>
          <p:cNvCxnSpPr/>
          <p:nvPr/>
        </p:nvCxnSpPr>
        <p:spPr>
          <a:xfrm flipH="1">
            <a:off x="5205743" y="6455121"/>
            <a:ext cx="598434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986BDAC9-852E-DB9E-D1FB-CD0F203F9F17}"/>
              </a:ext>
            </a:extLst>
          </p:cNvPr>
          <p:cNvCxnSpPr>
            <a:cxnSpLocks/>
            <a:endCxn id="53" idx="5"/>
          </p:cNvCxnSpPr>
          <p:nvPr/>
        </p:nvCxnSpPr>
        <p:spPr>
          <a:xfrm flipH="1" flipV="1">
            <a:off x="3145925" y="3907070"/>
            <a:ext cx="2059818" cy="25480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3" name="Diamond 82">
            <a:extLst>
              <a:ext uri="{FF2B5EF4-FFF2-40B4-BE49-F238E27FC236}">
                <a16:creationId xmlns:a16="http://schemas.microsoft.com/office/drawing/2014/main" id="{77395B5E-CF96-07C1-B12D-2A069C5A9C6C}"/>
              </a:ext>
            </a:extLst>
          </p:cNvPr>
          <p:cNvSpPr/>
          <p:nvPr/>
        </p:nvSpPr>
        <p:spPr>
          <a:xfrm>
            <a:off x="5824556" y="1422514"/>
            <a:ext cx="1418787" cy="959714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Position sensor</a:t>
            </a:r>
          </a:p>
        </p:txBody>
      </p:sp>
      <p:sp>
        <p:nvSpPr>
          <p:cNvPr id="84" name="Diamond 83">
            <a:extLst>
              <a:ext uri="{FF2B5EF4-FFF2-40B4-BE49-F238E27FC236}">
                <a16:creationId xmlns:a16="http://schemas.microsoft.com/office/drawing/2014/main" id="{E630397B-CA01-12C6-D751-4166AAA75F0D}"/>
              </a:ext>
            </a:extLst>
          </p:cNvPr>
          <p:cNvSpPr/>
          <p:nvPr/>
        </p:nvSpPr>
        <p:spPr>
          <a:xfrm>
            <a:off x="1834599" y="1471272"/>
            <a:ext cx="1445257" cy="792178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Pressure sensor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837E6D6-E029-97A7-AE61-EAED1DE814A5}"/>
              </a:ext>
            </a:extLst>
          </p:cNvPr>
          <p:cNvSpPr txBox="1"/>
          <p:nvPr/>
        </p:nvSpPr>
        <p:spPr>
          <a:xfrm>
            <a:off x="5402532" y="4126257"/>
            <a:ext cx="1840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NOTE: The distribution cap can only output to one of the three at a time</a:t>
            </a:r>
          </a:p>
        </p:txBody>
      </p:sp>
      <p:sp>
        <p:nvSpPr>
          <p:cNvPr id="86" name="Hexagon 85">
            <a:extLst>
              <a:ext uri="{FF2B5EF4-FFF2-40B4-BE49-F238E27FC236}">
                <a16:creationId xmlns:a16="http://schemas.microsoft.com/office/drawing/2014/main" id="{B9FE0DBA-C720-25E8-1E84-468F4374B671}"/>
              </a:ext>
            </a:extLst>
          </p:cNvPr>
          <p:cNvSpPr/>
          <p:nvPr/>
        </p:nvSpPr>
        <p:spPr>
          <a:xfrm>
            <a:off x="3833776" y="2949143"/>
            <a:ext cx="1133377" cy="959714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Circ Pump</a:t>
            </a:r>
          </a:p>
        </p:txBody>
      </p:sp>
      <p:sp>
        <p:nvSpPr>
          <p:cNvPr id="87" name="Hexagon 86">
            <a:extLst>
              <a:ext uri="{FF2B5EF4-FFF2-40B4-BE49-F238E27FC236}">
                <a16:creationId xmlns:a16="http://schemas.microsoft.com/office/drawing/2014/main" id="{848FC9CB-DF60-BECD-A006-5ADA74297CA6}"/>
              </a:ext>
            </a:extLst>
          </p:cNvPr>
          <p:cNvSpPr/>
          <p:nvPr/>
        </p:nvSpPr>
        <p:spPr>
          <a:xfrm>
            <a:off x="1955046" y="4606026"/>
            <a:ext cx="1133377" cy="959714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Drain Pump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BBC1FBD7-9134-468A-0894-EAE6F8745E82}"/>
              </a:ext>
            </a:extLst>
          </p:cNvPr>
          <p:cNvCxnSpPr>
            <a:cxnSpLocks/>
          </p:cNvCxnSpPr>
          <p:nvPr/>
        </p:nvCxnSpPr>
        <p:spPr>
          <a:xfrm flipV="1">
            <a:off x="2557228" y="2283025"/>
            <a:ext cx="0" cy="356893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2" name="Diamond 91">
            <a:extLst>
              <a:ext uri="{FF2B5EF4-FFF2-40B4-BE49-F238E27FC236}">
                <a16:creationId xmlns:a16="http://schemas.microsoft.com/office/drawing/2014/main" id="{B40AC9EB-F362-58F2-7F9A-99387CD95D59}"/>
              </a:ext>
            </a:extLst>
          </p:cNvPr>
          <p:cNvSpPr/>
          <p:nvPr/>
        </p:nvSpPr>
        <p:spPr>
          <a:xfrm>
            <a:off x="3010997" y="2080818"/>
            <a:ext cx="1418787" cy="959714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Turbidity sensor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727C663E-DCF9-883C-5492-5504116D0DA0}"/>
              </a:ext>
            </a:extLst>
          </p:cNvPr>
          <p:cNvCxnSpPr>
            <a:cxnSpLocks/>
            <a:endCxn id="92" idx="2"/>
          </p:cNvCxnSpPr>
          <p:nvPr/>
        </p:nvCxnSpPr>
        <p:spPr>
          <a:xfrm flipV="1">
            <a:off x="3709725" y="3040532"/>
            <a:ext cx="10666" cy="353345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FFA7FFA-9708-92AC-A30F-C8F16EEC4FEF}"/>
              </a:ext>
            </a:extLst>
          </p:cNvPr>
          <p:cNvCxnSpPr>
            <a:cxnSpLocks/>
          </p:cNvCxnSpPr>
          <p:nvPr/>
        </p:nvCxnSpPr>
        <p:spPr>
          <a:xfrm flipV="1">
            <a:off x="6536576" y="2382228"/>
            <a:ext cx="0" cy="356893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505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514</Words>
  <Application>Microsoft Office PowerPoint</Application>
  <PresentationFormat>Widescreen</PresentationFormat>
  <Paragraphs>99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GE Dishwasher Teardown Report</vt:lpstr>
      <vt:lpstr>Components </vt:lpstr>
      <vt:lpstr>PowerPoint Presentation</vt:lpstr>
      <vt:lpstr>Sump</vt:lpstr>
      <vt:lpstr>Distribution Cap and Valve</vt:lpstr>
      <vt:lpstr>Sensors</vt:lpstr>
      <vt:lpstr>Circulation Pump</vt:lpstr>
      <vt:lpstr>Drain Pump</vt:lpstr>
      <vt:lpstr>Flow Diagram</vt:lpstr>
      <vt:lpstr>Improvement Ideas</vt:lpstr>
      <vt:lpstr>Flow Diagram (Improved Distro Cap)</vt:lpstr>
      <vt:lpstr>Flow Diagram (Added Diverter Valve)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 Dishwasher Teardown Report</dc:title>
  <dc:creator>Jude Elkins</dc:creator>
  <cp:lastModifiedBy>Carter Mansell</cp:lastModifiedBy>
  <cp:revision>2</cp:revision>
  <dcterms:created xsi:type="dcterms:W3CDTF">2024-06-21T12:02:17Z</dcterms:created>
  <dcterms:modified xsi:type="dcterms:W3CDTF">2025-05-19T19:58:45Z</dcterms:modified>
</cp:coreProperties>
</file>

<file path=docProps/thumbnail.jpeg>
</file>